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jpg"/>
  <Override PartName="/ppt/media/image19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7.jpg" ContentType="image/jpg"/>
  <Override PartName="/ppt/media/image59.jpg" ContentType="image/jpg"/>
  <Override PartName="/ppt/media/image6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328" r:id="rId2"/>
    <p:sldId id="260" r:id="rId3"/>
    <p:sldId id="319" r:id="rId4"/>
    <p:sldId id="262" r:id="rId5"/>
    <p:sldId id="320" r:id="rId6"/>
    <p:sldId id="321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323" r:id="rId30"/>
    <p:sldId id="299" r:id="rId31"/>
    <p:sldId id="324" r:id="rId32"/>
    <p:sldId id="302" r:id="rId33"/>
    <p:sldId id="303" r:id="rId34"/>
    <p:sldId id="325" r:id="rId35"/>
    <p:sldId id="326" r:id="rId36"/>
    <p:sldId id="305" r:id="rId37"/>
    <p:sldId id="327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68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7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3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9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7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4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5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9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ebp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webp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9812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FOREST AND WILD LIFE RESOURCES.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505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Objectives. -  To analyze the different types of forest and conservation measures introduced by the government </a:t>
            </a:r>
          </a:p>
        </p:txBody>
      </p:sp>
    </p:spTree>
    <p:extLst>
      <p:ext uri="{BB962C8B-B14F-4D97-AF65-F5344CB8AC3E}">
        <p14:creationId xmlns:p14="http://schemas.microsoft.com/office/powerpoint/2010/main" val="275534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8192" y="633983"/>
            <a:ext cx="4617720" cy="643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73100" y="1607261"/>
            <a:ext cx="7936230" cy="3952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marR="6350" indent="-412115" algn="just">
              <a:lnSpc>
                <a:spcPct val="100000"/>
              </a:lnSpc>
              <a:spcBef>
                <a:spcPts val="95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The dimensions </a:t>
            </a:r>
            <a:r>
              <a:rPr sz="2800" spc="-15" dirty="0">
                <a:solidFill>
                  <a:srgbClr val="001F5F"/>
                </a:solidFill>
                <a:latin typeface="TeXGyrePagella"/>
                <a:cs typeface="TeXGyrePagella"/>
              </a:rPr>
              <a:t>of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deforestation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in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India </a:t>
            </a:r>
            <a:r>
              <a:rPr sz="2800" spc="-190" dirty="0">
                <a:solidFill>
                  <a:srgbClr val="001F5F"/>
                </a:solidFill>
                <a:latin typeface="TeXGyrePagella"/>
                <a:cs typeface="TeXGyrePagella"/>
              </a:rPr>
              <a:t>are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staggering. The forest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cover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in the country </a:t>
            </a:r>
            <a:r>
              <a:rPr sz="2800" spc="-15" dirty="0">
                <a:solidFill>
                  <a:srgbClr val="001F5F"/>
                </a:solidFill>
                <a:latin typeface="TeXGyrePagella"/>
                <a:cs typeface="TeXGyrePagella"/>
              </a:rPr>
              <a:t>is </a:t>
            </a:r>
            <a:r>
              <a:rPr sz="2800" spc="67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estimated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at 78.29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million hectare, which is 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23.81%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of the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total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geographical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area.</a:t>
            </a:r>
            <a:endParaRPr sz="2800">
              <a:latin typeface="TeXGyrePagella"/>
              <a:cs typeface="TeXGyrePagella"/>
            </a:endParaRPr>
          </a:p>
          <a:p>
            <a:pPr marL="424180" marR="5080" indent="-412115" algn="just">
              <a:lnSpc>
                <a:spcPct val="100000"/>
              </a:lnSpc>
              <a:spcBef>
                <a:spcPts val="675"/>
              </a:spcBef>
            </a:pPr>
            <a:r>
              <a:rPr sz="1800" spc="370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According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to the state of Forest Report </a:t>
            </a:r>
            <a:r>
              <a:rPr sz="2800" spc="-70" dirty="0">
                <a:solidFill>
                  <a:srgbClr val="001F5F"/>
                </a:solidFill>
                <a:latin typeface="TeXGyrePagella"/>
                <a:cs typeface="TeXGyrePagella"/>
              </a:rPr>
              <a:t>(2011),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dense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forest cover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has increased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by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10,098 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sq.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km since 1997.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However, this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apparent  increase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in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the forest cover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is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due to plantation  by different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 agencies.</a:t>
            </a:r>
            <a:endParaRPr sz="280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8192" y="633983"/>
            <a:ext cx="4617720" cy="643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4168521"/>
            <a:ext cx="7912734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marR="5080" indent="-412115">
              <a:lnSpc>
                <a:spcPct val="100000"/>
              </a:lnSpc>
              <a:spcBef>
                <a:spcPts val="95"/>
              </a:spcBef>
              <a:tabLst>
                <a:tab pos="424180" algn="l"/>
              </a:tabLst>
            </a:pPr>
            <a:r>
              <a:rPr sz="1800" spc="365" dirty="0">
                <a:solidFill>
                  <a:srgbClr val="001F5E"/>
                </a:solidFill>
              </a:rPr>
              <a:t>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The state of Forest Report does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not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differentiate  between natural forests and</a:t>
            </a:r>
            <a:r>
              <a:rPr sz="2800" spc="-4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plantations.</a:t>
            </a:r>
            <a:endParaRPr sz="2800">
              <a:latin typeface="TeXGyrePagella"/>
              <a:cs typeface="TeXGyrePagella"/>
            </a:endParaRPr>
          </a:p>
          <a:p>
            <a:pPr marL="424180" marR="56515">
              <a:lnSpc>
                <a:spcPct val="100000"/>
              </a:lnSpc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Therefore, these reports fail to deliver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accurate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information about actual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loss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of natural forests.</a:t>
            </a:r>
            <a:endParaRPr sz="2800">
              <a:latin typeface="TeXGyrePagella"/>
              <a:cs typeface="TeXGyrePagell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372" y="1626107"/>
            <a:ext cx="3169920" cy="2417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7335" y="614172"/>
            <a:ext cx="4605527" cy="580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58695"/>
            <a:ext cx="793559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Wildlife means an area where 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undomesticated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animals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living in the 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wild including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those hunted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for food,  sport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or profit.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Wildlife can be found 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in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all</a:t>
            </a:r>
            <a:r>
              <a:rPr sz="3600" spc="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ecosystems.</a:t>
            </a:r>
            <a:endParaRPr sz="3600" dirty="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2960" y="649223"/>
            <a:ext cx="7598664" cy="58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794713"/>
            <a:ext cx="6034405" cy="42761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05"/>
              </a:spcBef>
              <a:buClr>
                <a:srgbClr val="001F5E"/>
              </a:buClr>
              <a:buSzPct val="65384"/>
              <a:buAutoNum type="arabicPeriod"/>
              <a:tabLst>
                <a:tab pos="527685" algn="l"/>
                <a:tab pos="528320" algn="l"/>
              </a:tabLst>
            </a:pP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Forests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act as</a:t>
            </a:r>
            <a:r>
              <a:rPr sz="2600" spc="-3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watershed</a:t>
            </a:r>
            <a:r>
              <a:rPr lang="en-US" sz="2600" dirty="0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endParaRPr sz="2600" dirty="0">
              <a:latin typeface="TeXGyrePagella"/>
              <a:cs typeface="TeXGyrePagella"/>
            </a:endParaRPr>
          </a:p>
          <a:p>
            <a:pPr marL="527685" indent="-515620">
              <a:lnSpc>
                <a:spcPct val="100000"/>
              </a:lnSpc>
              <a:spcBef>
                <a:spcPts val="1875"/>
              </a:spcBef>
              <a:buClr>
                <a:srgbClr val="001F5E"/>
              </a:buClr>
              <a:buSzPct val="65384"/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They are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habitat for</a:t>
            </a:r>
            <a:r>
              <a:rPr sz="2600" spc="-3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wildlife</a:t>
            </a:r>
            <a:r>
              <a:rPr lang="en-US" sz="2600" dirty="0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endParaRPr sz="2600" dirty="0">
              <a:latin typeface="TeXGyrePagella"/>
              <a:cs typeface="TeXGyrePagella"/>
            </a:endParaRPr>
          </a:p>
          <a:p>
            <a:pPr marL="527685" indent="-515620">
              <a:lnSpc>
                <a:spcPct val="100000"/>
              </a:lnSpc>
              <a:spcBef>
                <a:spcPts val="1870"/>
              </a:spcBef>
              <a:buClr>
                <a:srgbClr val="001F5E"/>
              </a:buClr>
              <a:buSzPct val="65384"/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They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give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us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economic benefits</a:t>
            </a:r>
            <a:r>
              <a:rPr lang="en-US"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endParaRPr sz="2600" dirty="0">
              <a:latin typeface="TeXGyrePagella"/>
              <a:cs typeface="TeXGyrePagella"/>
            </a:endParaRPr>
          </a:p>
          <a:p>
            <a:pPr marL="527685" indent="-515620">
              <a:lnSpc>
                <a:spcPct val="100000"/>
              </a:lnSpc>
              <a:spcBef>
                <a:spcPts val="1875"/>
              </a:spcBef>
              <a:buClr>
                <a:srgbClr val="001F5E"/>
              </a:buClr>
              <a:buSzPct val="65384"/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They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help in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climate</a:t>
            </a:r>
            <a:r>
              <a:rPr sz="2600" spc="-1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control</a:t>
            </a:r>
            <a:r>
              <a:rPr lang="en-US"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endParaRPr sz="2600" dirty="0">
              <a:latin typeface="TeXGyrePagella"/>
              <a:cs typeface="TeXGyrePagella"/>
            </a:endParaRPr>
          </a:p>
          <a:p>
            <a:pPr marL="527685" indent="-515620">
              <a:lnSpc>
                <a:spcPct val="100000"/>
              </a:lnSpc>
              <a:spcBef>
                <a:spcPts val="1875"/>
              </a:spcBef>
              <a:buClr>
                <a:srgbClr val="001F5E"/>
              </a:buClr>
              <a:buSzPct val="65384"/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Wildlife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help in balancing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 ecosystem</a:t>
            </a:r>
            <a:r>
              <a:rPr lang="en-US" sz="2600" dirty="0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endParaRPr sz="2600" dirty="0">
              <a:latin typeface="TeXGyrePagella"/>
              <a:cs typeface="TeXGyrePagella"/>
            </a:endParaRPr>
          </a:p>
          <a:p>
            <a:pPr marL="527685" indent="-515620">
              <a:lnSpc>
                <a:spcPct val="100000"/>
              </a:lnSpc>
              <a:spcBef>
                <a:spcPts val="1870"/>
              </a:spcBef>
              <a:buClr>
                <a:srgbClr val="001F5E"/>
              </a:buClr>
              <a:buSzPct val="65384"/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Maintain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food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chains</a:t>
            </a:r>
            <a:r>
              <a:rPr lang="en-US" sz="2600" dirty="0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endParaRPr sz="2600" dirty="0">
              <a:latin typeface="TeXGyrePagella"/>
              <a:cs typeface="TeXGyrePagella"/>
            </a:endParaRPr>
          </a:p>
          <a:p>
            <a:pPr marL="527685" indent="-515620">
              <a:lnSpc>
                <a:spcPct val="100000"/>
              </a:lnSpc>
              <a:spcBef>
                <a:spcPts val="1875"/>
              </a:spcBef>
              <a:buClr>
                <a:srgbClr val="001F5E"/>
              </a:buClr>
              <a:buSzPct val="65384"/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They also act as a means </a:t>
            </a:r>
            <a:r>
              <a:rPr sz="2600" spc="-5">
                <a:solidFill>
                  <a:srgbClr val="001F5F"/>
                </a:solidFill>
                <a:latin typeface="TeXGyrePagella"/>
                <a:cs typeface="TeXGyrePagella"/>
              </a:rPr>
              <a:t>of</a:t>
            </a:r>
            <a:r>
              <a:rPr sz="2600" spc="-75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600" spc="-5">
                <a:solidFill>
                  <a:srgbClr val="001F5F"/>
                </a:solidFill>
                <a:latin typeface="TeXGyrePagella"/>
                <a:cs typeface="TeXGyrePagella"/>
              </a:rPr>
              <a:t>recreation</a:t>
            </a:r>
            <a:r>
              <a:rPr lang="en-US" sz="2600" spc="-5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endParaRPr sz="2600" dirty="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CLASSIFICATION OF SPECIES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NORMAL SPECIES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ENDANGERED SPECIES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VULNERABLE SPECIES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RARE SPECIES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ENDEMIC SPECIES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EXTINCT SPECIES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748" y="614172"/>
            <a:ext cx="4911852" cy="684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808429"/>
            <a:ext cx="7938134" cy="2187587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490"/>
              </a:spcBef>
            </a:pP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Species whose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population levels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are  considered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to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be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normal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for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their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survival,  such as cattle, Sal,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pine, rodents,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etc. </a:t>
            </a:r>
            <a:endParaRPr sz="3200" dirty="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362200" y="256031"/>
              <a:ext cx="4495800" cy="62971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33244" y="227075"/>
              <a:ext cx="4554220" cy="6355080"/>
            </a:xfrm>
            <a:custGeom>
              <a:avLst/>
              <a:gdLst/>
              <a:ahLst/>
              <a:cxnLst/>
              <a:rect l="l" t="t" r="r" b="b"/>
              <a:pathLst>
                <a:path w="4554220" h="6355080">
                  <a:moveTo>
                    <a:pt x="0" y="6355080"/>
                  </a:moveTo>
                  <a:lnTo>
                    <a:pt x="4553711" y="6355080"/>
                  </a:lnTo>
                  <a:lnTo>
                    <a:pt x="4553711" y="0"/>
                  </a:lnTo>
                  <a:lnTo>
                    <a:pt x="0" y="0"/>
                  </a:lnTo>
                  <a:lnTo>
                    <a:pt x="0" y="6355080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832" y="627887"/>
            <a:ext cx="5818632" cy="64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607261"/>
            <a:ext cx="8166100" cy="43467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species which are </a:t>
            </a:r>
            <a:r>
              <a:rPr sz="2800" spc="-1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280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danger </a:t>
            </a:r>
            <a:r>
              <a:rPr sz="2800" spc="-1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 </a:t>
            </a:r>
            <a:r>
              <a:rPr sz="28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extinction. Survival of such species is difficult if  the negative factors that </a:t>
            </a:r>
            <a:r>
              <a:rPr sz="2800" spc="-1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sz="28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 to a decline</a:t>
            </a:r>
            <a:r>
              <a:rPr sz="2800" spc="67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800" spc="-1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their population continue to operate. Examples : black buck, Indian wild ass, crocodile, lion tailed macaque</a:t>
            </a:r>
          </a:p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lang="en-US" sz="2800" spc="-1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	</a:t>
            </a:r>
          </a:p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endParaRPr sz="2800" dirty="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" y="0"/>
            <a:ext cx="4158018" cy="293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0"/>
            <a:ext cx="433089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20660"/>
            <a:ext cx="4038600" cy="3232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52800"/>
            <a:ext cx="4343400" cy="32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9284" y="302752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BUCK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9682" y="2939534"/>
            <a:ext cx="40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LION TAILED MACAQUE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564994"/>
            <a:ext cx="289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 WILD ASS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9682" y="6598282"/>
            <a:ext cx="334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1F5F"/>
                </a:solidFill>
                <a:latin typeface="TeXGyrePagella"/>
              </a:rPr>
              <a:t>CROCODILE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92807" y="627887"/>
            <a:ext cx="5446776" cy="6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6900" y="1755089"/>
            <a:ext cx="7937500" cy="34605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These are species whose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population has 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declined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to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levels from where it is likely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to 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move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into the endangered category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in the 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near future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if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the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negative factors continue 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to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operate. The examples of such species  are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blue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sheep, Asiatic elephant, </a:t>
            </a:r>
            <a:r>
              <a:rPr sz="3200" dirty="0" err="1">
                <a:solidFill>
                  <a:srgbClr val="001F5F"/>
                </a:solidFill>
                <a:latin typeface="TeXGyrePagella"/>
                <a:cs typeface="TeXGyrePagella"/>
              </a:rPr>
              <a:t>Gangetic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 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dolphin</a:t>
            </a:r>
            <a:r>
              <a:rPr lang="en-US"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endParaRPr sz="3200" dirty="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550847"/>
            <a:ext cx="5425440" cy="64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/>
              <a:t>   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599641"/>
            <a:ext cx="7936865" cy="173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marR="5080" indent="-412115" algn="just">
              <a:lnSpc>
                <a:spcPct val="100000"/>
              </a:lnSpc>
              <a:spcBef>
                <a:spcPts val="95"/>
              </a:spcBef>
            </a:pPr>
            <a:r>
              <a:rPr sz="2350" spc="430" dirty="0">
                <a:solidFill>
                  <a:srgbClr val="001F5E"/>
                </a:solidFill>
              </a:rPr>
              <a:t>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The variety of </a:t>
            </a:r>
            <a:r>
              <a:rPr sz="4000" b="1" spc="-5" dirty="0">
                <a:solidFill>
                  <a:srgbClr val="001F5F"/>
                </a:solidFill>
                <a:latin typeface="Palladio Uralic"/>
                <a:cs typeface="Palladio Uralic"/>
              </a:rPr>
              <a:t>Flora and Fauna </a:t>
            </a:r>
            <a:r>
              <a:rPr sz="3600" spc="-330" dirty="0">
                <a:solidFill>
                  <a:srgbClr val="001F5F"/>
                </a:solidFill>
                <a:latin typeface="TeXGyrePagella"/>
                <a:cs typeface="TeXGyrePagella"/>
              </a:rPr>
              <a:t>in 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a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given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geographical area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is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called 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biodiversity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of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that</a:t>
            </a:r>
            <a:r>
              <a:rPr sz="3600" spc="1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area.</a:t>
            </a:r>
            <a:endParaRPr sz="3600" dirty="0">
              <a:latin typeface="TeXGyrePagella"/>
              <a:cs typeface="TeXGyrePagell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3417189"/>
            <a:ext cx="793686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180" marR="5080" indent="-412115" algn="just">
              <a:lnSpc>
                <a:spcPct val="100000"/>
              </a:lnSpc>
              <a:spcBef>
                <a:spcPts val="100"/>
              </a:spcBef>
            </a:pPr>
            <a:r>
              <a:rPr sz="2350" spc="430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Biodiversity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refers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to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the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variety </a:t>
            </a:r>
            <a:r>
              <a:rPr sz="3600" spc="-345" dirty="0">
                <a:solidFill>
                  <a:srgbClr val="001F5F"/>
                </a:solidFill>
                <a:latin typeface="TeXGyrePagella"/>
                <a:cs typeface="TeXGyrePagella"/>
              </a:rPr>
              <a:t>of 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life. It is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seen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in the number of  species in an ecosystem </a:t>
            </a:r>
            <a:r>
              <a:rPr sz="3600" spc="-10" dirty="0">
                <a:solidFill>
                  <a:srgbClr val="001F5F"/>
                </a:solidFill>
                <a:latin typeface="TeXGyrePagella"/>
                <a:cs typeface="TeXGyrePagella"/>
              </a:rPr>
              <a:t>or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on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the 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entire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Earth.</a:t>
            </a:r>
            <a:endParaRPr sz="3600" dirty="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7"/>
            <a:ext cx="4400651" cy="3410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0"/>
            <a:ext cx="41910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3810000"/>
            <a:ext cx="4892040" cy="259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344066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SHEEP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29000" y="6400800"/>
            <a:ext cx="269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GANGETIC DOLPHIN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1200" y="3429000"/>
            <a:ext cx="231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ASIATIC ELEPHANT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5851" y="627887"/>
            <a:ext cx="3973067" cy="6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607261"/>
            <a:ext cx="7936865" cy="38103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Species with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small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population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may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move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into the  endangered or vulnerable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category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if the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negative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factors affecting them continue to operate. The  examples of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such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species are the Himalayan  Brown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bear,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wild Asiatic buffalo, desert fox, 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hornbill</a:t>
            </a:r>
            <a:r>
              <a:rPr lang="en-US"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 etc..</a:t>
            </a:r>
            <a:endParaRPr sz="2800" dirty="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91000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0"/>
            <a:ext cx="4343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191000" cy="2457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429000"/>
            <a:ext cx="4342045" cy="2457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6334" y="2976497"/>
            <a:ext cx="294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HIMALAYAN BLACK BEAR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4158" y="2976497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WILD ASIATIC BUFFALO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39390" y="5909196"/>
            <a:ext cx="131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DESERT FOX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8400" y="588645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HORNBILL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627887"/>
            <a:ext cx="4971288" cy="6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808429"/>
            <a:ext cx="7937500" cy="4403578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490"/>
              </a:spcBef>
            </a:pP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These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are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species which are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only found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in  some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particular areas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usually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isolated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by 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natural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or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geographical barriers. Examples 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of such species are the Andaman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teal, 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Nicobar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pigeon,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Andaman wild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pig, 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mithun in Arunachal Pradesh</a:t>
            </a:r>
            <a:r>
              <a:rPr lang="en-US" sz="3200" dirty="0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endParaRPr sz="3200" dirty="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"/>
            <a:ext cx="4572000" cy="3047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38"/>
            <a:ext cx="426720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572000" cy="2514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657600"/>
            <a:ext cx="4343400" cy="25145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15469" y="3124200"/>
            <a:ext cx="269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ANDAMAN TEAL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3124200"/>
            <a:ext cx="285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NICOBAR PIGEON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1" y="6324600"/>
            <a:ext cx="228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ANDAMAN WILD PIG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0200" y="6324600"/>
            <a:ext cx="315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MITHUN-ARUNACHAL PRADESH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0007" y="627887"/>
            <a:ext cx="4536948" cy="6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602689"/>
            <a:ext cx="7938770" cy="34605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These are species which are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not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found after  searches of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known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or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likely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areas where 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they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may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occur.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A species may be extinct  from a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local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area,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region, country,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continent  or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the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entire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Earth. Examples </a:t>
            </a:r>
            <a:r>
              <a:rPr sz="3200" dirty="0">
                <a:solidFill>
                  <a:srgbClr val="001F5F"/>
                </a:solidFill>
                <a:latin typeface="TeXGyrePagella"/>
                <a:cs typeface="TeXGyrePagella"/>
              </a:rPr>
              <a:t>of such  species are Asiatic cheetah, </a:t>
            </a:r>
            <a:r>
              <a:rPr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pink-head  duck</a:t>
            </a:r>
            <a:r>
              <a:rPr lang="en-US" sz="3200" spc="-5" dirty="0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endParaRPr sz="3200" dirty="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6200" y="457835"/>
            <a:ext cx="9143999" cy="6247130"/>
          </a:xfrm>
          <a:custGeom>
            <a:avLst/>
            <a:gdLst/>
            <a:ahLst/>
            <a:cxnLst/>
            <a:rect l="l" t="t" r="r" b="b"/>
            <a:pathLst>
              <a:path w="4478020" h="6247130">
                <a:moveTo>
                  <a:pt x="0" y="6246875"/>
                </a:moveTo>
                <a:lnTo>
                  <a:pt x="4477511" y="6246875"/>
                </a:lnTo>
                <a:lnTo>
                  <a:pt x="4477511" y="0"/>
                </a:lnTo>
                <a:lnTo>
                  <a:pt x="0" y="0"/>
                </a:lnTo>
                <a:lnTo>
                  <a:pt x="0" y="6246875"/>
                </a:lnTo>
                <a:close/>
              </a:path>
            </a:pathLst>
          </a:custGeom>
          <a:ln w="5791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7200"/>
            <a:ext cx="4191000" cy="2871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57200"/>
            <a:ext cx="4152900" cy="28714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3429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ASIATIC CHEETAH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4084" y="3429000"/>
            <a:ext cx="262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PINK HEADED DUCK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406395" y="986027"/>
              <a:ext cx="4005072" cy="4716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07308" y="2183892"/>
              <a:ext cx="492251" cy="4831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87952" y="2628900"/>
              <a:ext cx="490727" cy="4831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09159" y="3150107"/>
              <a:ext cx="490727" cy="4831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02585" y="970534"/>
            <a:ext cx="1075690" cy="732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43180" marR="5080" indent="-30480">
              <a:lnSpc>
                <a:spcPts val="2690"/>
              </a:lnSpc>
              <a:spcBef>
                <a:spcPts val="345"/>
              </a:spcBef>
            </a:pPr>
            <a:r>
              <a:rPr sz="2400" spc="-10" dirty="0">
                <a:solidFill>
                  <a:srgbClr val="001F5F"/>
                </a:solidFill>
                <a:latin typeface="TeXGyrePagella"/>
                <a:cs typeface="TeXGyrePagella"/>
              </a:rPr>
              <a:t>Normal  </a:t>
            </a: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Species</a:t>
            </a:r>
            <a:endParaRPr sz="2400">
              <a:latin typeface="TeXGyrePagella"/>
              <a:cs typeface="TeXGyrePagell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85588" y="3723132"/>
            <a:ext cx="492251" cy="483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64485" y="2027301"/>
            <a:ext cx="4704080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520"/>
              </a:lnSpc>
              <a:spcBef>
                <a:spcPts val="100"/>
              </a:spcBef>
            </a:pP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Endangered</a:t>
            </a:r>
            <a:r>
              <a:rPr sz="2400" spc="-5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Species</a:t>
            </a:r>
            <a:endParaRPr sz="2400">
              <a:latin typeface="TeXGyrePagella"/>
              <a:cs typeface="TeXGyrePagella"/>
            </a:endParaRPr>
          </a:p>
          <a:p>
            <a:pPr marR="3191510" algn="r">
              <a:lnSpc>
                <a:spcPts val="2425"/>
              </a:lnSpc>
            </a:pP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Vul</a:t>
            </a:r>
            <a:r>
              <a:rPr sz="2400" spc="-10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400" dirty="0">
                <a:solidFill>
                  <a:srgbClr val="001F5F"/>
                </a:solidFill>
                <a:latin typeface="TeXGyrePagella"/>
                <a:cs typeface="TeXGyrePagella"/>
              </a:rPr>
              <a:t>erab</a:t>
            </a: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le</a:t>
            </a:r>
            <a:endParaRPr sz="2400">
              <a:latin typeface="TeXGyrePagella"/>
              <a:cs typeface="TeXGyrePagella"/>
            </a:endParaRPr>
          </a:p>
          <a:p>
            <a:pPr marR="3191510" algn="r">
              <a:lnSpc>
                <a:spcPts val="2720"/>
              </a:lnSpc>
            </a:pP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Species</a:t>
            </a:r>
            <a:endParaRPr sz="2400">
              <a:latin typeface="TeXGyrePagella"/>
              <a:cs typeface="TeXGyrePagella"/>
            </a:endParaRPr>
          </a:p>
          <a:p>
            <a:pPr marR="95885" algn="r">
              <a:lnSpc>
                <a:spcPts val="2815"/>
              </a:lnSpc>
            </a:pPr>
            <a:r>
              <a:rPr sz="2400" dirty="0">
                <a:solidFill>
                  <a:srgbClr val="001F5F"/>
                </a:solidFill>
                <a:latin typeface="TeXGyrePagella"/>
                <a:cs typeface="TeXGyrePagella"/>
              </a:rPr>
              <a:t>Rare</a:t>
            </a:r>
            <a:r>
              <a:rPr sz="2400" spc="-10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400" dirty="0">
                <a:solidFill>
                  <a:srgbClr val="001F5F"/>
                </a:solidFill>
                <a:latin typeface="TeXGyrePagella"/>
                <a:cs typeface="TeXGyrePagella"/>
              </a:rPr>
              <a:t>Species</a:t>
            </a:r>
            <a:endParaRPr sz="2400">
              <a:latin typeface="TeXGyrePagella"/>
              <a:cs typeface="TeXGyrePagella"/>
            </a:endParaRPr>
          </a:p>
          <a:p>
            <a:pPr marL="181610">
              <a:lnSpc>
                <a:spcPct val="100000"/>
              </a:lnSpc>
              <a:spcBef>
                <a:spcPts val="1630"/>
              </a:spcBef>
            </a:pP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Endemic </a:t>
            </a:r>
            <a:r>
              <a:rPr sz="2400" dirty="0">
                <a:solidFill>
                  <a:srgbClr val="001F5F"/>
                </a:solidFill>
                <a:latin typeface="TeXGyrePagella"/>
                <a:cs typeface="TeXGyrePagella"/>
              </a:rPr>
              <a:t>Species</a:t>
            </a:r>
            <a:endParaRPr sz="2400">
              <a:latin typeface="TeXGyrePagella"/>
              <a:cs typeface="TeXGyrePagell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1019" y="4915865"/>
            <a:ext cx="20345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Extinct</a:t>
            </a:r>
            <a:r>
              <a:rPr sz="2400" spc="-7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400" dirty="0">
                <a:solidFill>
                  <a:srgbClr val="001F5F"/>
                </a:solidFill>
                <a:latin typeface="TeXGyrePagella"/>
                <a:cs typeface="TeXGyrePagella"/>
              </a:rPr>
              <a:t>Species</a:t>
            </a:r>
            <a:endParaRPr sz="240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RESPONSIBLE FOR DEPLETION OF THE FLORA AND FAUNA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1. Policies followed during the British period.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A) Expansion of railways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B) Agriculture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C) Commercial and Scientific forestry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D)  Mining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Enrichment Plantation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DEVELOPMENTAL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888" y="1447800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A) River valley Projects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B) Mining activities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C) Grazing and fuel wood collection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D) hunting and poaching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E) over-exploitation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F) environmental pollution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G) poisoning and forest fires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914400"/>
            <a:ext cx="7696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INDIA IS RICH IN BIODIVERSITY.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INDIA HAS 8% OF THE TOTAL NUMBER OF SPECIES IN THE WORLD.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81,000 SPECIES OF FAUNA.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47000 SPECIES OF FLORA.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15000 FLOWERING SPECIES ARE ENDEMIC TO INDIA.</a:t>
            </a:r>
          </a:p>
        </p:txBody>
      </p:sp>
    </p:spTree>
    <p:extLst>
      <p:ext uri="{BB962C8B-B14F-4D97-AF65-F5344CB8AC3E}">
        <p14:creationId xmlns:p14="http://schemas.microsoft.com/office/powerpoint/2010/main" val="258924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4971288" y="0"/>
              <a:ext cx="4172711" cy="3136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724655"/>
              <a:ext cx="4172712" cy="31333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72711" y="3136392"/>
              <a:ext cx="4971287" cy="37216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971288" cy="37246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4572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Himalayan Yew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3333750" cy="2562225"/>
          </a:xfrm>
          <a:prstGeom prst="rect">
            <a:avLst/>
          </a:prstGeom>
        </p:spPr>
      </p:pic>
      <p:pic>
        <p:nvPicPr>
          <p:cNvPr id="1026" name="Picture 2" descr="Pharmaceutical Industry Makes the Himalayan Yew Tree Go Extin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04169"/>
            <a:ext cx="3486150" cy="232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524000"/>
            <a:ext cx="419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Found in Himachal Pradesh and Arunachal Pradesh.</a:t>
            </a:r>
          </a:p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Taxol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a chemical compound is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extracrted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Anti-cancer medicine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 id under threat due to over exploitation.</a:t>
            </a:r>
          </a:p>
        </p:txBody>
      </p:sp>
    </p:spTree>
    <p:extLst>
      <p:ext uri="{BB962C8B-B14F-4D97-AF65-F5344CB8AC3E}">
        <p14:creationId xmlns:p14="http://schemas.microsoft.com/office/powerpoint/2010/main" val="71992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373379"/>
            <a:ext cx="6800088" cy="1054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607261"/>
            <a:ext cx="7935595" cy="4634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marR="5715" indent="-412115">
              <a:lnSpc>
                <a:spcPct val="100000"/>
              </a:lnSpc>
              <a:spcBef>
                <a:spcPts val="95"/>
              </a:spcBef>
              <a:tabLst>
                <a:tab pos="424180" algn="l"/>
                <a:tab pos="2512060" algn="l"/>
                <a:tab pos="4222115" algn="l"/>
                <a:tab pos="5565140" algn="l"/>
                <a:tab pos="6170295" algn="l"/>
              </a:tabLst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	</a:t>
            </a:r>
            <a:r>
              <a:rPr sz="2800" spc="-15" dirty="0">
                <a:solidFill>
                  <a:srgbClr val="001F5F"/>
                </a:solidFill>
                <a:latin typeface="TeXGyrePagella"/>
                <a:cs typeface="TeXGyrePagella"/>
              </a:rPr>
              <a:t>M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ai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tain</a:t>
            </a:r>
            <a:r>
              <a:rPr sz="2800" spc="-20" dirty="0">
                <a:solidFill>
                  <a:srgbClr val="001F5F"/>
                </a:solidFill>
                <a:latin typeface="TeXGyrePagella"/>
                <a:cs typeface="TeXGyrePagella"/>
              </a:rPr>
              <a:t>i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g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ecol</a:t>
            </a:r>
            <a:r>
              <a:rPr sz="2800" spc="-30" dirty="0">
                <a:solidFill>
                  <a:srgbClr val="001F5F"/>
                </a:solidFill>
                <a:latin typeface="TeXGyrePagella"/>
                <a:cs typeface="TeXGyrePagella"/>
              </a:rPr>
              <a:t>o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gica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l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ba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l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ance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for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supporting 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life.</a:t>
            </a:r>
            <a:endParaRPr sz="2800" dirty="0">
              <a:latin typeface="TeXGyrePagella"/>
              <a:cs typeface="TeXGyrePagella"/>
            </a:endParaRPr>
          </a:p>
          <a:p>
            <a:pPr marL="424180" marR="5715" indent="-412115">
              <a:lnSpc>
                <a:spcPct val="100000"/>
              </a:lnSpc>
              <a:spcBef>
                <a:spcPts val="675"/>
              </a:spcBef>
              <a:tabLst>
                <a:tab pos="424180" algn="l"/>
                <a:tab pos="2652395" algn="l"/>
                <a:tab pos="4548505" algn="l"/>
                <a:tab pos="5956935" algn="l"/>
                <a:tab pos="6804659" algn="l"/>
              </a:tabLst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Preservi</a:t>
            </a:r>
            <a:r>
              <a:rPr sz="2800" spc="-20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g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diff</a:t>
            </a:r>
            <a:r>
              <a:rPr sz="2800" spc="5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re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kind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speci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  (biodiversity)</a:t>
            </a:r>
            <a:r>
              <a:rPr sz="2800" spc="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endParaRPr sz="2800" dirty="0">
              <a:latin typeface="TeXGyrePagella"/>
              <a:cs typeface="TeXGyrePagella"/>
            </a:endParaRPr>
          </a:p>
          <a:p>
            <a:pPr marL="424180" marR="6350" indent="-412115">
              <a:lnSpc>
                <a:spcPct val="100000"/>
              </a:lnSpc>
              <a:spcBef>
                <a:spcPts val="675"/>
              </a:spcBef>
              <a:tabLst>
                <a:tab pos="424180" algn="l"/>
                <a:tab pos="2260600" algn="l"/>
                <a:tab pos="4483100" algn="l"/>
                <a:tab pos="6206490" algn="l"/>
                <a:tab pos="7319645" algn="l"/>
              </a:tabLst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P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reservi</a:t>
            </a:r>
            <a:r>
              <a:rPr sz="2800" spc="-20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g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eco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20" dirty="0">
                <a:solidFill>
                  <a:srgbClr val="001F5F"/>
                </a:solidFill>
                <a:latin typeface="TeXGyrePagella"/>
                <a:cs typeface="TeXGyrePagella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m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i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ca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l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ly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5" dirty="0">
                <a:solidFill>
                  <a:srgbClr val="001F5F"/>
                </a:solidFill>
                <a:latin typeface="TeXGyrePagella"/>
                <a:cs typeface="TeXGyrePagella"/>
              </a:rPr>
              <a:t>i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mporta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pl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nt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and 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animals.</a:t>
            </a:r>
            <a:endParaRPr sz="2800" dirty="0">
              <a:latin typeface="TeXGyrePagella"/>
              <a:cs typeface="TeXGyrePagella"/>
            </a:endParaRPr>
          </a:p>
          <a:p>
            <a:pPr marL="424180" marR="5715" indent="-412115">
              <a:lnSpc>
                <a:spcPct val="100000"/>
              </a:lnSpc>
              <a:spcBef>
                <a:spcPts val="675"/>
              </a:spcBef>
              <a:tabLst>
                <a:tab pos="424180" algn="l"/>
                <a:tab pos="1519555" algn="l"/>
                <a:tab pos="2896235" algn="l"/>
                <a:tab pos="3820160" algn="l"/>
                <a:tab pos="5561965" algn="l"/>
                <a:tab pos="6795134" algn="l"/>
                <a:tab pos="7427595" algn="l"/>
              </a:tabLst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u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l,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fodder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domestic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ne</a:t>
            </a:r>
            <a:r>
              <a:rPr sz="2800" spc="-20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ds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t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he  population</a:t>
            </a:r>
            <a:endParaRPr sz="2800" dirty="0">
              <a:latin typeface="TeXGyrePagella"/>
              <a:cs typeface="TeXGyrePagella"/>
            </a:endParaRPr>
          </a:p>
          <a:p>
            <a:pPr marL="424180" marR="5080" indent="-412115">
              <a:lnSpc>
                <a:spcPct val="100000"/>
              </a:lnSpc>
              <a:spcBef>
                <a:spcPts val="670"/>
              </a:spcBef>
              <a:tabLst>
                <a:tab pos="424180" algn="l"/>
                <a:tab pos="1609725" algn="l"/>
                <a:tab pos="2103755" algn="l"/>
                <a:tab pos="3432810" algn="l"/>
                <a:tab pos="4464685" algn="l"/>
                <a:tab pos="5406390" algn="l"/>
                <a:tab pos="6189980" algn="l"/>
                <a:tab pos="7162800" algn="l"/>
              </a:tabLst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Ne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ds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v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i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ll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g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,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sm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ll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scale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lar</a:t>
            </a:r>
            <a:r>
              <a:rPr sz="2800" spc="5" dirty="0">
                <a:solidFill>
                  <a:srgbClr val="001F5F"/>
                </a:solidFill>
                <a:latin typeface="TeXGyrePagella"/>
                <a:cs typeface="TeXGyrePagella"/>
              </a:rPr>
              <a:t>g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scale  industries.</a:t>
            </a:r>
            <a:endParaRPr sz="2800" dirty="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Loss of cultural 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Marginalised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impoverished many forest communities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Impact on women—serious health problems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3. Drought or deforestation induced floods.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Poors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arer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affected most</a:t>
            </a:r>
            <a:r>
              <a:rPr lang="en-US" sz="2800" dirty="0"/>
              <a:t>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2414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FOREST AND WILDLIFE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Indian wildlife (Protection ) Act1972.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List of protected species was published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 Banned hunting and restricted trade in wildlife.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4. Established wildlife sanctuaries and national parks.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5. Projects for protecting specific animals.</a:t>
            </a:r>
          </a:p>
        </p:txBody>
      </p:sp>
    </p:spTree>
    <p:extLst>
      <p:ext uri="{BB962C8B-B14F-4D97-AF65-F5344CB8AC3E}">
        <p14:creationId xmlns:p14="http://schemas.microsoft.com/office/powerpoint/2010/main" val="8226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0975" y="367284"/>
            <a:ext cx="7331964" cy="1060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550980"/>
            <a:ext cx="7936230" cy="4267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Even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if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we want to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conserve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our vast forest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and 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wildlife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resources, it is rather difficult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to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manage,  control </a:t>
            </a:r>
            <a:r>
              <a:rPr sz="2600" spc="5" dirty="0">
                <a:solidFill>
                  <a:srgbClr val="001F5F"/>
                </a:solidFill>
                <a:latin typeface="TeXGyrePagella"/>
                <a:cs typeface="TeXGyrePagella"/>
              </a:rPr>
              <a:t>and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regulate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them.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In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India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much of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its forest  and wildlife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resources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are either owned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or managed 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by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the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government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through the forest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department </a:t>
            </a:r>
            <a:r>
              <a:rPr sz="2600" spc="-10" dirty="0">
                <a:solidFill>
                  <a:srgbClr val="001F5F"/>
                </a:solidFill>
                <a:latin typeface="TeXGyrePagella"/>
                <a:cs typeface="TeXGyrePagella"/>
              </a:rPr>
              <a:t>or 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other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government 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departments.</a:t>
            </a:r>
            <a:endParaRPr sz="2600">
              <a:latin typeface="TeXGyrePagella"/>
              <a:cs typeface="TeXGyrePagella"/>
            </a:endParaRPr>
          </a:p>
          <a:p>
            <a:pPr marL="12700" algn="just">
              <a:lnSpc>
                <a:spcPct val="100000"/>
              </a:lnSpc>
              <a:spcBef>
                <a:spcPts val="2185"/>
              </a:spcBef>
            </a:pP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These are classified </a:t>
            </a:r>
            <a:r>
              <a:rPr sz="2600" spc="-5" dirty="0">
                <a:solidFill>
                  <a:srgbClr val="001F5F"/>
                </a:solidFill>
                <a:latin typeface="TeXGyrePagella"/>
                <a:cs typeface="TeXGyrePagella"/>
              </a:rPr>
              <a:t>under the following</a:t>
            </a:r>
            <a:r>
              <a:rPr sz="2600" spc="-1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600" b="1" dirty="0">
                <a:solidFill>
                  <a:srgbClr val="001F5F"/>
                </a:solidFill>
                <a:latin typeface="Palladio Uralic"/>
                <a:cs typeface="Palladio Uralic"/>
              </a:rPr>
              <a:t>categories</a:t>
            </a:r>
            <a:r>
              <a:rPr sz="2600" dirty="0">
                <a:solidFill>
                  <a:srgbClr val="001F5F"/>
                </a:solidFill>
                <a:latin typeface="TeXGyrePagella"/>
                <a:cs typeface="TeXGyrePagella"/>
              </a:rPr>
              <a:t>:</a:t>
            </a:r>
            <a:endParaRPr sz="260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533400"/>
            <a:ext cx="6667500" cy="3952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42081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 TIGER</a:t>
            </a:r>
          </a:p>
        </p:txBody>
      </p:sp>
    </p:spTree>
    <p:extLst>
      <p:ext uri="{BB962C8B-B14F-4D97-AF65-F5344CB8AC3E}">
        <p14:creationId xmlns:p14="http://schemas.microsoft.com/office/powerpoint/2010/main" val="1289709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544" y="551687"/>
            <a:ext cx="5870448" cy="1338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41017" y="722452"/>
            <a:ext cx="50609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 Reserved</a:t>
            </a:r>
            <a:r>
              <a:rPr spc="-70" dirty="0"/>
              <a:t> </a:t>
            </a:r>
            <a:r>
              <a:rPr dirty="0"/>
              <a:t>Forests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35938"/>
            <a:ext cx="285178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tabLst>
                <a:tab pos="2417445" algn="l"/>
              </a:tabLst>
            </a:pP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More than half </a:t>
            </a:r>
            <a:r>
              <a:rPr sz="2400" spc="-10" dirty="0">
                <a:solidFill>
                  <a:srgbClr val="001F5F"/>
                </a:solidFill>
                <a:latin typeface="TeXGyrePagella"/>
                <a:cs typeface="TeXGyrePagella"/>
              </a:rPr>
              <a:t>of  </a:t>
            </a: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the </a:t>
            </a:r>
            <a:r>
              <a:rPr sz="2400" dirty="0">
                <a:solidFill>
                  <a:srgbClr val="001F5F"/>
                </a:solidFill>
                <a:latin typeface="TeXGyrePagella"/>
                <a:cs typeface="TeXGyrePagella"/>
              </a:rPr>
              <a:t>total forest </a:t>
            </a: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land  has been declared  Reserved</a:t>
            </a:r>
            <a:r>
              <a:rPr sz="2400" spc="59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Forests.  Reserved forests are  regarded as the  most </a:t>
            </a:r>
            <a:r>
              <a:rPr sz="2400" dirty="0">
                <a:solidFill>
                  <a:srgbClr val="001F5F"/>
                </a:solidFill>
                <a:latin typeface="TeXGyrePagella"/>
                <a:cs typeface="TeXGyrePagella"/>
              </a:rPr>
              <a:t>valuable </a:t>
            </a: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as </a:t>
            </a:r>
            <a:r>
              <a:rPr sz="2400" dirty="0">
                <a:solidFill>
                  <a:srgbClr val="001F5F"/>
                </a:solidFill>
                <a:latin typeface="TeXGyrePagella"/>
                <a:cs typeface="TeXGyrePagella"/>
              </a:rPr>
              <a:t>far  </a:t>
            </a: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as the conservation  of </a:t>
            </a:r>
            <a:r>
              <a:rPr sz="2400" dirty="0">
                <a:solidFill>
                  <a:srgbClr val="001F5F"/>
                </a:solidFill>
                <a:latin typeface="TeXGyrePagella"/>
                <a:cs typeface="TeXGyrePagella"/>
              </a:rPr>
              <a:t>forest </a:t>
            </a: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and wildlife  </a:t>
            </a:r>
            <a:r>
              <a:rPr sz="2400" dirty="0">
                <a:solidFill>
                  <a:srgbClr val="001F5F"/>
                </a:solidFill>
                <a:latin typeface="TeXGyrePagella"/>
                <a:cs typeface="TeXGyrePagella"/>
              </a:rPr>
              <a:t>resourc</a:t>
            </a:r>
            <a:r>
              <a:rPr sz="2400" spc="-10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400" dirty="0">
                <a:solidFill>
                  <a:srgbClr val="001F5F"/>
                </a:solidFill>
                <a:latin typeface="TeXGyrePagella"/>
                <a:cs typeface="TeXGyrePagella"/>
              </a:rPr>
              <a:t>s	are  </a:t>
            </a:r>
            <a:r>
              <a:rPr sz="2400" spc="-5" dirty="0">
                <a:solidFill>
                  <a:srgbClr val="001F5F"/>
                </a:solidFill>
                <a:latin typeface="TeXGyrePagella"/>
                <a:cs typeface="TeXGyrePagella"/>
              </a:rPr>
              <a:t>concerned.</a:t>
            </a:r>
            <a:endParaRPr sz="2400">
              <a:latin typeface="TeXGyrePagella"/>
              <a:cs typeface="TeXGyrePagell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81400" y="1600200"/>
            <a:ext cx="5111496" cy="387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544" y="551687"/>
            <a:ext cx="5871972" cy="1338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41017" y="722452"/>
            <a:ext cx="5062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2. Protected</a:t>
            </a:r>
            <a:r>
              <a:rPr spc="-65" dirty="0"/>
              <a:t> </a:t>
            </a:r>
            <a:r>
              <a:rPr dirty="0"/>
              <a:t>Forests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31061"/>
            <a:ext cx="2852420" cy="472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tabLst>
                <a:tab pos="2509520" algn="l"/>
              </a:tabLst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Almost one-third  of the total forest  area is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Protected  Fore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s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t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,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as</a:t>
            </a:r>
            <a:endParaRPr sz="2800">
              <a:latin typeface="TeXGyrePagella"/>
              <a:cs typeface="TeXGyrePagell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1273175" algn="l"/>
                <a:tab pos="1655445" algn="l"/>
                <a:tab pos="1730375" algn="l"/>
                <a:tab pos="2068195" algn="l"/>
                <a:tab pos="2159635" algn="l"/>
                <a:tab pos="2342515" algn="l"/>
              </a:tabLst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de</a:t>
            </a:r>
            <a:r>
              <a:rPr sz="2800" spc="-15" dirty="0">
                <a:solidFill>
                  <a:srgbClr val="001F5F"/>
                </a:solidFill>
                <a:latin typeface="TeXGyrePagella"/>
                <a:cs typeface="TeXGyrePagella"/>
              </a:rPr>
              <a:t>c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lar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b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y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	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the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Forest  Depart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m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nt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.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This  fore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s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land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		</a:t>
            </a:r>
            <a:r>
              <a:rPr sz="2800" spc="-66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are 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prote</a:t>
            </a:r>
            <a:r>
              <a:rPr sz="2800" spc="-20" dirty="0">
                <a:solidFill>
                  <a:srgbClr val="001F5F"/>
                </a:solidFill>
                <a:latin typeface="TeXGyrePagella"/>
                <a:cs typeface="TeXGyrePagella"/>
              </a:rPr>
              <a:t>c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te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	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from  a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y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	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</a:t>
            </a:r>
            <a:r>
              <a:rPr sz="2800" spc="10" dirty="0">
                <a:solidFill>
                  <a:srgbClr val="001F5F"/>
                </a:solidFill>
                <a:latin typeface="TeXGyrePagella"/>
                <a:cs typeface="TeXGyrePagella"/>
              </a:rPr>
              <a:t>u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rther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depletion.</a:t>
            </a:r>
            <a:endParaRPr sz="2800">
              <a:latin typeface="TeXGyrePagella"/>
              <a:cs typeface="TeXGyrePagell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86200" y="1972055"/>
            <a:ext cx="4700015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5800" y="1219200"/>
            <a:ext cx="7936230" cy="51289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marR="8255" indent="-412115" algn="just">
              <a:lnSpc>
                <a:spcPct val="100000"/>
              </a:lnSpc>
              <a:spcBef>
                <a:spcPts val="95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Flora is </a:t>
            </a:r>
            <a:r>
              <a:rPr lang="en-US" sz="3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collective term </a:t>
            </a:r>
            <a:r>
              <a:rPr sz="3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denote plants of </a:t>
            </a:r>
            <a:r>
              <a:rPr sz="3200" spc="-49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3200" spc="-49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9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particular</a:t>
            </a:r>
            <a:r>
              <a:rPr sz="3200" spc="-1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region.</a:t>
            </a:r>
            <a:r>
              <a:rPr lang="en-US" sz="3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whole plant kingdom is represented by this name. The term  flora in Latin means “Goddess of the flower”</a:t>
            </a:r>
          </a:p>
          <a:p>
            <a:pPr marL="424180" marR="8255" indent="-412115" algn="just">
              <a:lnSpc>
                <a:spcPct val="100000"/>
              </a:lnSpc>
              <a:spcBef>
                <a:spcPts val="95"/>
              </a:spcBef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4180" marR="5080" indent="-412115" algn="just">
              <a:lnSpc>
                <a:spcPct val="100000"/>
              </a:lnSpc>
              <a:spcBef>
                <a:spcPts val="675"/>
              </a:spcBef>
            </a:pPr>
            <a:r>
              <a:rPr sz="3200" spc="365" dirty="0">
                <a:solidFill>
                  <a:srgbClr val="001F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</a:t>
            </a:r>
            <a:r>
              <a:rPr lang="en-US" sz="3200" spc="365" dirty="0">
                <a:solidFill>
                  <a:srgbClr val="001F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term Fauna is used to denote species of  animals of a particular region or period.</a:t>
            </a:r>
          </a:p>
          <a:p>
            <a:pPr marL="424180" marR="5080" indent="-412115" algn="just">
              <a:lnSpc>
                <a:spcPct val="100000"/>
              </a:lnSpc>
              <a:spcBef>
                <a:spcPts val="675"/>
              </a:spcBef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41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FLORA AND FAUNA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7339" y="519683"/>
            <a:ext cx="6088380" cy="1338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dirty="0"/>
              <a:t>3. Unclassed</a:t>
            </a:r>
            <a:r>
              <a:rPr spc="-70" dirty="0"/>
              <a:t> </a:t>
            </a:r>
            <a:r>
              <a:rPr dirty="0"/>
              <a:t>Forests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2339467"/>
            <a:ext cx="1065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fore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s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ts</a:t>
            </a:r>
            <a:endParaRPr sz="2800">
              <a:latin typeface="TeXGyrePagella"/>
              <a:cs typeface="TeXGyrePagell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912061"/>
            <a:ext cx="285178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  <a:tabLst>
                <a:tab pos="1212850" algn="l"/>
                <a:tab pos="1997710" algn="l"/>
              </a:tabLst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These	a</a:t>
            </a:r>
            <a:r>
              <a:rPr sz="2800" spc="-15" dirty="0">
                <a:solidFill>
                  <a:srgbClr val="001F5F"/>
                </a:solidFill>
                <a:latin typeface="TeXGyrePagella"/>
                <a:cs typeface="TeXGyrePagella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other</a:t>
            </a:r>
            <a:endParaRPr sz="2800">
              <a:latin typeface="TeXGyrePagella"/>
              <a:cs typeface="TeXGyrePagella"/>
            </a:endParaRPr>
          </a:p>
          <a:p>
            <a:pPr marR="5715" algn="r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r>
              <a:rPr sz="2800" spc="5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</a:t>
            </a:r>
            <a:endParaRPr sz="2800">
              <a:latin typeface="TeXGyrePagella"/>
              <a:cs typeface="TeXGyrePagell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766186"/>
            <a:ext cx="2851785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235835" algn="l"/>
              </a:tabLst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wetlands 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belonging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to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both  gov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rnmen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and 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private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indi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v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idu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ls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r>
              <a:rPr sz="2800" spc="5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  communities.</a:t>
            </a:r>
            <a:endParaRPr sz="2800">
              <a:latin typeface="TeXGyrePagella"/>
              <a:cs typeface="TeXGyrePagell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57600" y="1905000"/>
            <a:ext cx="4957571" cy="3713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616966"/>
            <a:ext cx="7934959" cy="412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marR="5080" indent="-412115" algn="just">
              <a:lnSpc>
                <a:spcPct val="100000"/>
              </a:lnSpc>
              <a:spcBef>
                <a:spcPts val="95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Reserved and protected forests are also </a:t>
            </a:r>
            <a:r>
              <a:rPr sz="2800" spc="-110" dirty="0">
                <a:solidFill>
                  <a:srgbClr val="001F5F"/>
                </a:solidFill>
                <a:latin typeface="TeXGyrePagella"/>
                <a:cs typeface="TeXGyrePagella"/>
              </a:rPr>
              <a:t>known 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as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Permanent forest</a:t>
            </a:r>
            <a:r>
              <a:rPr sz="2800" spc="-3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estates.</a:t>
            </a:r>
            <a:endParaRPr sz="2800">
              <a:latin typeface="TeXGyrePagella"/>
              <a:cs typeface="TeXGyrePagella"/>
            </a:endParaRPr>
          </a:p>
          <a:p>
            <a:pPr marL="424180" marR="5080" indent="-412115" algn="just">
              <a:lnSpc>
                <a:spcPct val="100000"/>
              </a:lnSpc>
              <a:spcBef>
                <a:spcPts val="670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Reserved and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protected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forests are </a:t>
            </a:r>
            <a:r>
              <a:rPr sz="2800" spc="-55" dirty="0">
                <a:solidFill>
                  <a:srgbClr val="001F5F"/>
                </a:solidFill>
                <a:latin typeface="TeXGyrePagella"/>
                <a:cs typeface="TeXGyrePagella"/>
              </a:rPr>
              <a:t>maintained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for the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purpose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of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producing timber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and other  forest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product,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and for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protective</a:t>
            </a:r>
            <a:r>
              <a:rPr sz="2800" spc="2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reasons.</a:t>
            </a:r>
            <a:endParaRPr sz="2800">
              <a:latin typeface="TeXGyrePagella"/>
              <a:cs typeface="TeXGyrePagella"/>
            </a:endParaRPr>
          </a:p>
          <a:p>
            <a:pPr marL="424180" marR="5080" indent="-412115" algn="just">
              <a:lnSpc>
                <a:spcPct val="100000"/>
              </a:lnSpc>
              <a:spcBef>
                <a:spcPts val="675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Madhya Pradesh ha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the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largest area </a:t>
            </a:r>
            <a:r>
              <a:rPr sz="2800" spc="-110" dirty="0">
                <a:solidFill>
                  <a:srgbClr val="001F5F"/>
                </a:solidFill>
                <a:latin typeface="TeXGyrePagella"/>
                <a:cs typeface="TeXGyrePagella"/>
              </a:rPr>
              <a:t>under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permanent forests, constituting 75% of its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total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forest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cover.</a:t>
            </a:r>
            <a:endParaRPr sz="2800">
              <a:latin typeface="TeXGyrePagella"/>
              <a:cs typeface="TeXGyrePagella"/>
            </a:endParaRPr>
          </a:p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All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northern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states and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parts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of Gujarat</a:t>
            </a:r>
            <a:r>
              <a:rPr sz="2800" spc="24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have </a:t>
            </a:r>
            <a:r>
              <a:rPr sz="2800" spc="-380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endParaRPr sz="2800">
              <a:latin typeface="TeXGyrePagella"/>
              <a:cs typeface="TeXGyrePagell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0269" y="4713808"/>
            <a:ext cx="3408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6430" algn="l"/>
                <a:tab pos="1705610" algn="l"/>
                <a:tab pos="3068320" algn="l"/>
              </a:tabLst>
            </a:pP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thei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r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</a:t>
            </a:r>
            <a:r>
              <a:rPr sz="2800" spc="-15" dirty="0">
                <a:solidFill>
                  <a:srgbClr val="001F5F"/>
                </a:solidFill>
                <a:latin typeface="TeXGyrePagella"/>
                <a:cs typeface="TeXGyrePagella"/>
              </a:rPr>
              <a:t>o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rest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5" dirty="0">
                <a:solidFill>
                  <a:srgbClr val="001F5F"/>
                </a:solidFill>
                <a:latin typeface="TeXGyrePagella"/>
                <a:cs typeface="TeXGyrePagella"/>
              </a:rPr>
              <a:t>as</a:t>
            </a:r>
            <a:endParaRPr sz="2800">
              <a:latin typeface="TeXGyrePagella"/>
              <a:cs typeface="TeXGyrePagell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4884" y="4713808"/>
            <a:ext cx="381698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045844" algn="l"/>
                <a:tab pos="2084070" algn="l"/>
                <a:tab pos="2139950" algn="l"/>
              </a:tabLst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very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hig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h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perc</a:t>
            </a:r>
            <a:r>
              <a:rPr sz="2800" spc="-20" dirty="0">
                <a:solidFill>
                  <a:srgbClr val="001F5F"/>
                </a:solidFill>
                <a:latin typeface="TeXGyrePagella"/>
                <a:cs typeface="TeXGyrePagella"/>
              </a:rPr>
              <a:t>e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nta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g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e  unclassed		forests</a:t>
            </a:r>
            <a:endParaRPr sz="2800">
              <a:latin typeface="TeXGyrePagella"/>
              <a:cs typeface="TeXGyrePagell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1207" y="5141214"/>
            <a:ext cx="3776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52955" algn="l"/>
                <a:tab pos="3027680" algn="l"/>
              </a:tabLst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m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na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g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ed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by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local</a:t>
            </a:r>
            <a:endParaRPr sz="2800">
              <a:latin typeface="TeXGyrePagella"/>
              <a:cs typeface="TeXGyrePagell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4884" y="5567883"/>
            <a:ext cx="2160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communities.</a:t>
            </a:r>
            <a:endParaRPr sz="280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504" y="2468879"/>
            <a:ext cx="8078724" cy="1834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5900" y="627887"/>
            <a:ext cx="6240780" cy="545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520913"/>
            <a:ext cx="7933690" cy="25019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424180" algn="l"/>
              </a:tabLst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Regulated and Planned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Cutting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of</a:t>
            </a:r>
            <a:r>
              <a:rPr sz="2800" spc="-3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Trees</a:t>
            </a:r>
            <a:endParaRPr sz="2800">
              <a:latin typeface="TeXGyrePagella"/>
              <a:cs typeface="TeXGyrePagell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424180" algn="l"/>
              </a:tabLst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Control over Forest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Fire</a:t>
            </a:r>
            <a:endParaRPr sz="2800">
              <a:latin typeface="TeXGyrePagella"/>
              <a:cs typeface="TeXGyrePagell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424180" algn="l"/>
              </a:tabLst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Reforestation and</a:t>
            </a:r>
            <a:r>
              <a:rPr sz="2800" spc="-2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Afforestation</a:t>
            </a:r>
            <a:endParaRPr sz="2800">
              <a:latin typeface="TeXGyrePagella"/>
              <a:cs typeface="TeXGyrePagella"/>
            </a:endParaRPr>
          </a:p>
          <a:p>
            <a:pPr marL="424180" marR="5080" indent="-412115">
              <a:lnSpc>
                <a:spcPct val="100000"/>
              </a:lnSpc>
              <a:spcBef>
                <a:spcPts val="670"/>
              </a:spcBef>
              <a:tabLst>
                <a:tab pos="424180" algn="l"/>
                <a:tab pos="1585595" algn="l"/>
                <a:tab pos="2469515" algn="l"/>
                <a:tab pos="3614420" algn="l"/>
                <a:tab pos="5347335" algn="l"/>
                <a:tab pos="5976620" algn="l"/>
              </a:tabLst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Check	o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v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er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Fores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Clear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r>
              <a:rPr sz="2800" spc="-15" dirty="0">
                <a:solidFill>
                  <a:srgbClr val="001F5F"/>
                </a:solidFill>
                <a:latin typeface="TeXGyrePagella"/>
                <a:cs typeface="TeXGyrePagella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ce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for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g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ricultu</a:t>
            </a:r>
            <a:r>
              <a:rPr sz="2800" spc="-30" dirty="0">
                <a:solidFill>
                  <a:srgbClr val="001F5F"/>
                </a:solidFill>
                <a:latin typeface="TeXGyrePagella"/>
                <a:cs typeface="TeXGyrePagella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al  and Habitation</a:t>
            </a:r>
            <a:r>
              <a:rPr sz="2800" spc="-1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Purposes</a:t>
            </a:r>
            <a:endParaRPr sz="2800">
              <a:latin typeface="TeXGyrePagella"/>
              <a:cs typeface="TeXGyrePagell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32503" y="4083177"/>
            <a:ext cx="40741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73735" algn="l"/>
                <a:tab pos="1991995" algn="l"/>
                <a:tab pos="2941955" algn="l"/>
              </a:tabLst>
            </a:pP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of	Forest	and	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Forests</a:t>
            </a:r>
            <a:endParaRPr sz="2800">
              <a:latin typeface="TeXGyrePagella"/>
              <a:cs typeface="TeXGyrePagell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4083177"/>
            <a:ext cx="3569970" cy="1390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marR="38735" indent="-412115">
              <a:lnSpc>
                <a:spcPct val="100000"/>
              </a:lnSpc>
              <a:spcBef>
                <a:spcPts val="95"/>
              </a:spcBef>
              <a:tabLst>
                <a:tab pos="424180" algn="l"/>
                <a:tab pos="1844675" algn="l"/>
              </a:tabLst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Proper	Utili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z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ation  Products</a:t>
            </a:r>
            <a:endParaRPr sz="2800">
              <a:latin typeface="TeXGyrePagella"/>
              <a:cs typeface="TeXGyrePagell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424180" algn="l"/>
              </a:tabLst>
            </a:pPr>
            <a:r>
              <a:rPr sz="1800" spc="370" dirty="0">
                <a:solidFill>
                  <a:srgbClr val="001F5E"/>
                </a:solidFill>
                <a:latin typeface="Arial"/>
                <a:cs typeface="Arial"/>
              </a:rPr>
              <a:t>	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Forest</a:t>
            </a:r>
            <a:r>
              <a:rPr sz="2800" spc="-8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Management</a:t>
            </a:r>
            <a:endParaRPr sz="280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195" y="371347"/>
            <a:ext cx="8618220" cy="6294628"/>
            <a:chOff x="425195" y="371347"/>
            <a:chExt cx="8618220" cy="6294628"/>
          </a:xfrm>
        </p:grpSpPr>
        <p:sp>
          <p:nvSpPr>
            <p:cNvPr id="3" name="object 3"/>
            <p:cNvSpPr/>
            <p:nvPr/>
          </p:nvSpPr>
          <p:spPr>
            <a:xfrm>
              <a:off x="1264381" y="371347"/>
              <a:ext cx="6714744" cy="1060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195" y="1595627"/>
              <a:ext cx="8618220" cy="50703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1280" y="1830069"/>
            <a:ext cx="6573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900000"/>
                </a:solidFill>
                <a:latin typeface="Palladio Uralic"/>
                <a:cs typeface="Palladio Uralic"/>
              </a:rPr>
              <a:t>Forest </a:t>
            </a:r>
            <a:r>
              <a:rPr sz="4000" b="1" spc="-5" dirty="0">
                <a:solidFill>
                  <a:srgbClr val="900000"/>
                </a:solidFill>
                <a:latin typeface="Palladio Uralic"/>
                <a:cs typeface="Palladio Uralic"/>
              </a:rPr>
              <a:t>conservation act, </a:t>
            </a:r>
            <a:r>
              <a:rPr sz="4000" b="1" dirty="0">
                <a:solidFill>
                  <a:srgbClr val="900000"/>
                </a:solidFill>
                <a:latin typeface="Palladio Uralic"/>
                <a:cs typeface="Palladio Uralic"/>
              </a:rPr>
              <a:t>1980</a:t>
            </a:r>
            <a:endParaRPr sz="4000">
              <a:latin typeface="Palladio Uralic"/>
              <a:cs typeface="Palladio Ural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3224" y="2534157"/>
            <a:ext cx="7476490" cy="3437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eXGyrePagella"/>
                <a:cs typeface="TeXGyrePagella"/>
              </a:rPr>
              <a:t>The </a:t>
            </a:r>
            <a:r>
              <a:rPr sz="2800" b="1" spc="-5" dirty="0">
                <a:latin typeface="Palladio Uralic"/>
                <a:cs typeface="Palladio Uralic"/>
              </a:rPr>
              <a:t>Forest Conservation Act </a:t>
            </a:r>
            <a:r>
              <a:rPr sz="2800" b="1" dirty="0">
                <a:latin typeface="Palladio Uralic"/>
                <a:cs typeface="Palladio Uralic"/>
              </a:rPr>
              <a:t>1980 </a:t>
            </a:r>
            <a:r>
              <a:rPr sz="2800" spc="-5" dirty="0">
                <a:latin typeface="TeXGyrePagella"/>
                <a:cs typeface="TeXGyrePagella"/>
              </a:rPr>
              <a:t>was enacted  to help </a:t>
            </a:r>
            <a:r>
              <a:rPr sz="2800" spc="-10" dirty="0">
                <a:latin typeface="TeXGyrePagella"/>
                <a:cs typeface="TeXGyrePagella"/>
              </a:rPr>
              <a:t>conserve the country's </a:t>
            </a:r>
            <a:r>
              <a:rPr sz="2800" dirty="0">
                <a:latin typeface="TeXGyrePagella"/>
                <a:cs typeface="TeXGyrePagella"/>
              </a:rPr>
              <a:t>forests. It </a:t>
            </a:r>
            <a:r>
              <a:rPr sz="2800" spc="-5" dirty="0">
                <a:latin typeface="TeXGyrePagella"/>
                <a:cs typeface="TeXGyrePagella"/>
              </a:rPr>
              <a:t>strictly  </a:t>
            </a:r>
            <a:r>
              <a:rPr sz="2800" spc="-10" dirty="0">
                <a:latin typeface="TeXGyrePagella"/>
                <a:cs typeface="TeXGyrePagella"/>
              </a:rPr>
              <a:t>restricts </a:t>
            </a:r>
            <a:r>
              <a:rPr sz="2800" dirty="0">
                <a:latin typeface="TeXGyrePagella"/>
                <a:cs typeface="TeXGyrePagella"/>
              </a:rPr>
              <a:t>and </a:t>
            </a:r>
            <a:r>
              <a:rPr sz="2800" spc="-10" dirty="0">
                <a:latin typeface="TeXGyrePagella"/>
                <a:cs typeface="TeXGyrePagella"/>
              </a:rPr>
              <a:t>regulates </a:t>
            </a:r>
            <a:r>
              <a:rPr sz="2800" spc="-5" dirty="0">
                <a:latin typeface="TeXGyrePagella"/>
                <a:cs typeface="TeXGyrePagella"/>
              </a:rPr>
              <a:t>the de-reservation </a:t>
            </a:r>
            <a:r>
              <a:rPr sz="2800" spc="-10" dirty="0">
                <a:latin typeface="TeXGyrePagella"/>
                <a:cs typeface="TeXGyrePagella"/>
              </a:rPr>
              <a:t>of  </a:t>
            </a:r>
            <a:r>
              <a:rPr sz="2800" spc="-5" dirty="0">
                <a:latin typeface="TeXGyrePagella"/>
                <a:cs typeface="TeXGyrePagella"/>
              </a:rPr>
              <a:t>forests </a:t>
            </a:r>
            <a:r>
              <a:rPr sz="2800" spc="-10" dirty="0">
                <a:latin typeface="TeXGyrePagella"/>
                <a:cs typeface="TeXGyrePagella"/>
              </a:rPr>
              <a:t>or </a:t>
            </a:r>
            <a:r>
              <a:rPr sz="2800" spc="-5" dirty="0">
                <a:latin typeface="TeXGyrePagella"/>
                <a:cs typeface="TeXGyrePagella"/>
              </a:rPr>
              <a:t>use of forest land for non-forest  </a:t>
            </a:r>
            <a:r>
              <a:rPr sz="2800" spc="-10" dirty="0">
                <a:latin typeface="TeXGyrePagella"/>
                <a:cs typeface="TeXGyrePagella"/>
              </a:rPr>
              <a:t>purposes </a:t>
            </a:r>
            <a:r>
              <a:rPr sz="2800" spc="-5" dirty="0">
                <a:latin typeface="TeXGyrePagella"/>
                <a:cs typeface="TeXGyrePagella"/>
              </a:rPr>
              <a:t>without the </a:t>
            </a:r>
            <a:r>
              <a:rPr sz="2800" spc="-10" dirty="0">
                <a:latin typeface="TeXGyrePagella"/>
                <a:cs typeface="TeXGyrePagella"/>
              </a:rPr>
              <a:t>prior </a:t>
            </a:r>
            <a:r>
              <a:rPr sz="2800" spc="-5" dirty="0">
                <a:latin typeface="TeXGyrePagella"/>
                <a:cs typeface="TeXGyrePagella"/>
              </a:rPr>
              <a:t>approval </a:t>
            </a:r>
            <a:r>
              <a:rPr sz="2800" dirty="0">
                <a:latin typeface="TeXGyrePagella"/>
                <a:cs typeface="TeXGyrePagella"/>
              </a:rPr>
              <a:t>of </a:t>
            </a:r>
            <a:r>
              <a:rPr sz="2800" spc="-5" dirty="0">
                <a:latin typeface="TeXGyrePagella"/>
                <a:cs typeface="TeXGyrePagella"/>
              </a:rPr>
              <a:t>Central  Government. To this end the </a:t>
            </a:r>
            <a:r>
              <a:rPr sz="2800" spc="-10" dirty="0">
                <a:latin typeface="TeXGyrePagella"/>
                <a:cs typeface="TeXGyrePagella"/>
              </a:rPr>
              <a:t>Act </a:t>
            </a:r>
            <a:r>
              <a:rPr sz="2800" dirty="0">
                <a:latin typeface="TeXGyrePagella"/>
                <a:cs typeface="TeXGyrePagella"/>
              </a:rPr>
              <a:t>lays </a:t>
            </a:r>
            <a:r>
              <a:rPr sz="2800" spc="-5" dirty="0">
                <a:latin typeface="TeXGyrePagella"/>
                <a:cs typeface="TeXGyrePagella"/>
              </a:rPr>
              <a:t>down </a:t>
            </a:r>
            <a:r>
              <a:rPr sz="2800" spc="-10" dirty="0">
                <a:latin typeface="TeXGyrePagella"/>
                <a:cs typeface="TeXGyrePagella"/>
              </a:rPr>
              <a:t>the  pre-requisites </a:t>
            </a:r>
            <a:r>
              <a:rPr sz="2800" spc="-5" dirty="0">
                <a:latin typeface="TeXGyrePagella"/>
                <a:cs typeface="TeXGyrePagella"/>
              </a:rPr>
              <a:t>for the diversion of </a:t>
            </a:r>
            <a:r>
              <a:rPr sz="2800" dirty="0">
                <a:latin typeface="TeXGyrePagella"/>
                <a:cs typeface="TeXGyrePagella"/>
              </a:rPr>
              <a:t>forest </a:t>
            </a:r>
            <a:r>
              <a:rPr sz="2800" spc="-10" dirty="0">
                <a:latin typeface="TeXGyrePagella"/>
                <a:cs typeface="TeXGyrePagella"/>
              </a:rPr>
              <a:t>land  </a:t>
            </a:r>
            <a:r>
              <a:rPr sz="2800" spc="-5" dirty="0">
                <a:latin typeface="TeXGyrePagella"/>
                <a:cs typeface="TeXGyrePagella"/>
              </a:rPr>
              <a:t>for non-forest</a:t>
            </a:r>
            <a:r>
              <a:rPr sz="2800" spc="-15" dirty="0">
                <a:latin typeface="TeXGyrePagella"/>
                <a:cs typeface="TeXGyrePagella"/>
              </a:rPr>
              <a:t> </a:t>
            </a:r>
            <a:r>
              <a:rPr sz="2800" spc="-5" dirty="0">
                <a:latin typeface="TeXGyrePagella"/>
                <a:cs typeface="TeXGyrePagella"/>
              </a:rPr>
              <a:t>purposes.</a:t>
            </a:r>
            <a:endParaRPr sz="280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2663" y="627887"/>
            <a:ext cx="6207251" cy="545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607261"/>
            <a:ext cx="7937500" cy="3610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marR="5080" indent="-412115" algn="just">
              <a:lnSpc>
                <a:spcPct val="100000"/>
              </a:lnSpc>
              <a:spcBef>
                <a:spcPts val="95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Fourteen biosphere reserves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have been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set </a:t>
            </a:r>
            <a:r>
              <a:rPr sz="2800" spc="-220" dirty="0">
                <a:solidFill>
                  <a:srgbClr val="001F5F"/>
                </a:solidFill>
                <a:latin typeface="TeXGyrePagella"/>
                <a:cs typeface="TeXGyrePagella"/>
              </a:rPr>
              <a:t>up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in the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country.</a:t>
            </a:r>
            <a:endParaRPr sz="2800">
              <a:latin typeface="TeXGyrePagella"/>
              <a:cs typeface="TeXGyrePagella"/>
            </a:endParaRPr>
          </a:p>
          <a:p>
            <a:pPr marL="424180" marR="6350" indent="-412115" algn="just">
              <a:lnSpc>
                <a:spcPct val="100000"/>
              </a:lnSpc>
              <a:spcBef>
                <a:spcPts val="675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Financial and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technical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assistance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is </a:t>
            </a:r>
            <a:r>
              <a:rPr sz="2800" spc="-65" dirty="0">
                <a:solidFill>
                  <a:srgbClr val="001F5F"/>
                </a:solidFill>
                <a:latin typeface="TeXGyrePagella"/>
                <a:cs typeface="TeXGyrePagella"/>
              </a:rPr>
              <a:t>provided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to many botanical gardens by government  since</a:t>
            </a:r>
            <a:r>
              <a:rPr sz="2800" spc="-2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1992.</a:t>
            </a:r>
            <a:endParaRPr sz="2800">
              <a:latin typeface="TeXGyrePagella"/>
              <a:cs typeface="TeXGyrePagella"/>
            </a:endParaRPr>
          </a:p>
          <a:p>
            <a:pPr marL="424180" marR="5715" indent="-412115" algn="just">
              <a:lnSpc>
                <a:spcPct val="100000"/>
              </a:lnSpc>
              <a:spcBef>
                <a:spcPts val="675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Project tiger, Project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Rhino,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Project </a:t>
            </a:r>
            <a:r>
              <a:rPr sz="2800" spc="-114" dirty="0">
                <a:solidFill>
                  <a:srgbClr val="001F5F"/>
                </a:solidFill>
                <a:latin typeface="TeXGyrePagella"/>
                <a:cs typeface="TeXGyrePagella"/>
              </a:rPr>
              <a:t>Great 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Indian Bustard and many other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eco-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developmental projects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have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been</a:t>
            </a:r>
            <a:r>
              <a:rPr sz="2800" spc="-2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introduced.</a:t>
            </a:r>
            <a:endParaRPr sz="280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649223"/>
            <a:ext cx="7915656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607261"/>
            <a:ext cx="7935595" cy="3610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marR="5080" indent="-412115" algn="just">
              <a:lnSpc>
                <a:spcPct val="100000"/>
              </a:lnSpc>
              <a:spcBef>
                <a:spcPts val="95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In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Sariska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Tiger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Reserve, Rajasthan, </a:t>
            </a:r>
            <a:r>
              <a:rPr sz="2800" spc="-180" dirty="0">
                <a:solidFill>
                  <a:srgbClr val="001F5F"/>
                </a:solidFill>
                <a:latin typeface="TeXGyrePagella"/>
                <a:cs typeface="TeXGyrePagella"/>
              </a:rPr>
              <a:t>the 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villagers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have fought against mining by citing 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the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wildlife protection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act.</a:t>
            </a:r>
            <a:endParaRPr sz="2800">
              <a:latin typeface="TeXGyrePagella"/>
              <a:cs typeface="TeXGyrePagella"/>
            </a:endParaRPr>
          </a:p>
          <a:p>
            <a:pPr marL="424180" marR="8890" indent="-412115" algn="just">
              <a:lnSpc>
                <a:spcPct val="100000"/>
              </a:lnSpc>
              <a:spcBef>
                <a:spcPts val="675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The Chipko </a:t>
            </a:r>
            <a:r>
              <a:rPr sz="2800" dirty="0">
                <a:solidFill>
                  <a:srgbClr val="001F5F"/>
                </a:solidFill>
                <a:latin typeface="TeXGyrePagella"/>
                <a:cs typeface="TeXGyrePagella"/>
              </a:rPr>
              <a:t>movement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has </a:t>
            </a:r>
            <a:r>
              <a:rPr sz="2800" spc="-50" dirty="0">
                <a:solidFill>
                  <a:srgbClr val="001F5F"/>
                </a:solidFill>
                <a:latin typeface="TeXGyrePagella"/>
                <a:cs typeface="TeXGyrePagella"/>
              </a:rPr>
              <a:t>successfully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resisted</a:t>
            </a:r>
            <a:r>
              <a:rPr sz="2800" spc="-2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deforestation.</a:t>
            </a:r>
            <a:endParaRPr sz="2800">
              <a:latin typeface="TeXGyrePagella"/>
              <a:cs typeface="TeXGyrePagella"/>
            </a:endParaRPr>
          </a:p>
          <a:p>
            <a:pPr marL="424180" marR="5080" indent="-412115" algn="just">
              <a:lnSpc>
                <a:spcPct val="100000"/>
              </a:lnSpc>
              <a:spcBef>
                <a:spcPts val="675"/>
              </a:spcBef>
            </a:pPr>
            <a:r>
              <a:rPr sz="1800" spc="365" dirty="0">
                <a:solidFill>
                  <a:srgbClr val="001F5E"/>
                </a:solidFill>
                <a:latin typeface="Arial"/>
                <a:cs typeface="Arial"/>
              </a:rPr>
              <a:t>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rise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of Farmers and citizen’s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groups </a:t>
            </a:r>
            <a:r>
              <a:rPr sz="2800" spc="-130" dirty="0">
                <a:solidFill>
                  <a:srgbClr val="001F5F"/>
                </a:solidFill>
                <a:latin typeface="TeXGyrePagella"/>
                <a:cs typeface="TeXGyrePagella"/>
              </a:rPr>
              <a:t>like 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the Beej Bachao Andolan in </a:t>
            </a:r>
            <a:r>
              <a:rPr sz="2800" spc="-10" dirty="0">
                <a:solidFill>
                  <a:srgbClr val="001F5F"/>
                </a:solidFill>
                <a:latin typeface="TeXGyrePagella"/>
                <a:cs typeface="TeXGyrePagella"/>
              </a:rPr>
              <a:t>Tehri </a:t>
            </a:r>
            <a:r>
              <a:rPr sz="2800" spc="-5" dirty="0">
                <a:solidFill>
                  <a:srgbClr val="001F5F"/>
                </a:solidFill>
                <a:latin typeface="TeXGyrePagella"/>
                <a:cs typeface="TeXGyrePagella"/>
              </a:rPr>
              <a:t>and  Navdanya.</a:t>
            </a:r>
            <a:endParaRPr sz="280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64664" y="544068"/>
              <a:ext cx="4800599" cy="909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3100" y="1671650"/>
            <a:ext cx="7936230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“ Project Tiger “, one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of the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well-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publicized 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wildlife campaigns in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the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world, was 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launched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in 1973.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Initially,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it showed  success as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the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Tiger production went up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to 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4,002 in 1985 and 4,334 in 1989.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Tiger 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conservation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has been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viewed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not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only </a:t>
            </a:r>
            <a:r>
              <a:rPr sz="3200" spc="5" dirty="0">
                <a:solidFill>
                  <a:srgbClr val="FFFFFF"/>
                </a:solidFill>
                <a:latin typeface="TeXGyrePagella"/>
                <a:cs typeface="TeXGyrePagella"/>
              </a:rPr>
              <a:t>as 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an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effort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to save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endangered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species,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but 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with equal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importance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as a means of  preserving </a:t>
            </a:r>
            <a:r>
              <a:rPr sz="3200" spc="-5" dirty="0">
                <a:solidFill>
                  <a:srgbClr val="FFFFFF"/>
                </a:solidFill>
                <a:latin typeface="TeXGyrePagella"/>
                <a:cs typeface="TeXGyrePagella"/>
              </a:rPr>
              <a:t>biotypes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of sizeable</a:t>
            </a:r>
            <a:r>
              <a:rPr sz="3200" spc="10" dirty="0">
                <a:solidFill>
                  <a:srgbClr val="FFFFFF"/>
                </a:solidFill>
                <a:latin typeface="TeXGyrePagella"/>
                <a:cs typeface="TeXGyrePagella"/>
              </a:rPr>
              <a:t> </a:t>
            </a:r>
            <a:r>
              <a:rPr sz="3200" dirty="0">
                <a:solidFill>
                  <a:srgbClr val="FFFFFF"/>
                </a:solidFill>
                <a:latin typeface="TeXGyrePagella"/>
                <a:cs typeface="TeXGyrePagella"/>
              </a:rPr>
              <a:t>magnitude.</a:t>
            </a:r>
            <a:endParaRPr sz="320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772" y="1990344"/>
            <a:ext cx="7584948" cy="2218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495044" y="204215"/>
              <a:ext cx="6027420" cy="60274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0952" y="6042658"/>
              <a:ext cx="6170676" cy="795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4291" y="6007606"/>
              <a:ext cx="6063996" cy="8503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961" y="6122670"/>
              <a:ext cx="5867400" cy="492759"/>
            </a:xfrm>
            <a:custGeom>
              <a:avLst/>
              <a:gdLst/>
              <a:ahLst/>
              <a:cxnLst/>
              <a:rect l="l" t="t" r="r" b="b"/>
              <a:pathLst>
                <a:path w="5867400" h="492759">
                  <a:moveTo>
                    <a:pt x="5867399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5867399" y="492251"/>
                  </a:lnTo>
                  <a:lnTo>
                    <a:pt x="5867399" y="0"/>
                  </a:lnTo>
                  <a:close/>
                </a:path>
              </a:pathLst>
            </a:custGeom>
            <a:solidFill>
              <a:srgbClr val="6CAA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0961" y="6122670"/>
              <a:ext cx="5867400" cy="492759"/>
            </a:xfrm>
            <a:custGeom>
              <a:avLst/>
              <a:gdLst/>
              <a:ahLst/>
              <a:cxnLst/>
              <a:rect l="l" t="t" r="r" b="b"/>
              <a:pathLst>
                <a:path w="5867400" h="492759">
                  <a:moveTo>
                    <a:pt x="0" y="492251"/>
                  </a:moveTo>
                  <a:lnTo>
                    <a:pt x="5867399" y="492251"/>
                  </a:lnTo>
                  <a:lnTo>
                    <a:pt x="5867399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20036" y="6132067"/>
            <a:ext cx="542798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TeXGyrePagella"/>
                <a:cs typeface="TeXGyrePagella"/>
              </a:rPr>
              <a:t>DON’T LET THEM BE A</a:t>
            </a:r>
            <a:r>
              <a:rPr sz="2600" spc="-120" dirty="0">
                <a:latin typeface="TeXGyrePagella"/>
                <a:cs typeface="TeXGyrePagella"/>
              </a:rPr>
              <a:t> </a:t>
            </a:r>
            <a:r>
              <a:rPr sz="2600" dirty="0">
                <a:latin typeface="TeXGyrePagella"/>
                <a:cs typeface="TeXGyrePagella"/>
              </a:rPr>
              <a:t>HISTORY!!</a:t>
            </a:r>
            <a:endParaRPr sz="260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152401"/>
            <a:ext cx="7886700" cy="914400"/>
          </a:xfrm>
        </p:spPr>
        <p:txBody>
          <a:bodyPr/>
          <a:lstStyle/>
          <a:p>
            <a:r>
              <a:rPr lang="en-US" dirty="0"/>
              <a:t>THREATS TO BIODIVERSITY.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5664"/>
            <a:ext cx="8458200" cy="5792336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10% wild flora and 20% mammals are on the threatened list.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79 species of mammals, 44 of birds, 15 of reptiles, and 3 of amphibians are threatened.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1500 plant species are endangered.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forest and tree cover is only in 78.92 million hectares 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share of forest land is only 24% of the total area.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549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6904" y="1753361"/>
            <a:ext cx="579056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0255" marR="5080" indent="-758190">
              <a:lnSpc>
                <a:spcPct val="100000"/>
              </a:lnSpc>
              <a:spcBef>
                <a:spcPts val="100"/>
              </a:spcBef>
            </a:pPr>
            <a:r>
              <a:rPr sz="12000" spc="5" dirty="0">
                <a:solidFill>
                  <a:srgbClr val="000000"/>
                </a:solidFill>
                <a:latin typeface="TeXGyrePagella"/>
                <a:cs typeface="TeXGyrePagella"/>
              </a:rPr>
              <a:t>THANK  </a:t>
            </a:r>
            <a:r>
              <a:rPr sz="12000" spc="-5" dirty="0">
                <a:solidFill>
                  <a:srgbClr val="000000"/>
                </a:solidFill>
                <a:latin typeface="TeXGyrePagella"/>
                <a:cs typeface="TeXGyrePagella"/>
              </a:rPr>
              <a:t>YOU!!</a:t>
            </a:r>
            <a:endParaRPr sz="1200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00935"/>
            <a:ext cx="895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SPECIES CATEGORISED AS CRITICAL.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47577"/>
            <a:ext cx="3886200" cy="2333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38199"/>
            <a:ext cx="3585230" cy="2343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70864"/>
            <a:ext cx="3886200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33800"/>
            <a:ext cx="4019236" cy="26649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318918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CHEETAH.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0" y="3373846"/>
            <a:ext cx="34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FOREST SOTTED OWLET.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657401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MOUNTAIN QUAIL.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00" y="6574016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PINK HEADED DUCK.</a:t>
            </a:r>
          </a:p>
        </p:txBody>
      </p:sp>
    </p:spTree>
    <p:extLst>
      <p:ext uri="{BB962C8B-B14F-4D97-AF65-F5344CB8AC3E}">
        <p14:creationId xmlns:p14="http://schemas.microsoft.com/office/powerpoint/2010/main" val="1575479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4495" y="617219"/>
            <a:ext cx="4331208" cy="577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2138298"/>
            <a:ext cx="7937500" cy="2767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5"/>
              </a:spcBef>
            </a:pP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A </a:t>
            </a:r>
            <a:r>
              <a:rPr sz="3600" b="1" spc="-5" dirty="0">
                <a:solidFill>
                  <a:srgbClr val="001F5F"/>
                </a:solidFill>
                <a:latin typeface="Palladio Uralic"/>
                <a:cs typeface="Palladio Uralic"/>
              </a:rPr>
              <a:t>forest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is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a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large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area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of land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covered  with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trees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or other woody vegetation. 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Forests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are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the dominant terrestrial  ecosystem of </a:t>
            </a:r>
            <a:r>
              <a:rPr sz="3600" dirty="0">
                <a:solidFill>
                  <a:srgbClr val="001F5F"/>
                </a:solidFill>
                <a:latin typeface="TeXGyrePagella"/>
                <a:cs typeface="TeXGyrePagella"/>
              </a:rPr>
              <a:t>Earth, and are  distributed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across the</a:t>
            </a:r>
            <a:r>
              <a:rPr sz="3600" spc="5" dirty="0">
                <a:solidFill>
                  <a:srgbClr val="001F5F"/>
                </a:solidFill>
                <a:latin typeface="TeXGyrePagella"/>
                <a:cs typeface="TeXGyrePagella"/>
              </a:rPr>
              <a:t> </a:t>
            </a:r>
            <a:r>
              <a:rPr sz="3600" spc="-5" dirty="0">
                <a:solidFill>
                  <a:srgbClr val="001F5F"/>
                </a:solidFill>
                <a:latin typeface="TeXGyrePagella"/>
                <a:cs typeface="TeXGyrePagella"/>
              </a:rPr>
              <a:t>globe.</a:t>
            </a:r>
            <a:endParaRPr sz="3600" dirty="0">
              <a:latin typeface="TeXGyrePagella"/>
              <a:cs typeface="TeXGyrePagel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914400"/>
            <a:ext cx="8382000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6157" y="614172"/>
            <a:ext cx="5473065" cy="1749298"/>
            <a:chOff x="2026157" y="614172"/>
            <a:chExt cx="5473065" cy="1749298"/>
          </a:xfrm>
        </p:grpSpPr>
        <p:sp>
          <p:nvSpPr>
            <p:cNvPr id="3" name="object 3"/>
            <p:cNvSpPr/>
            <p:nvPr/>
          </p:nvSpPr>
          <p:spPr>
            <a:xfrm>
              <a:off x="2240279" y="614172"/>
              <a:ext cx="4718304" cy="691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2026157" y="1604010"/>
              <a:ext cx="5473065" cy="759460"/>
            </a:xfrm>
            <a:custGeom>
              <a:avLst/>
              <a:gdLst/>
              <a:ahLst/>
              <a:cxnLst/>
              <a:rect l="l" t="t" r="r" b="b"/>
              <a:pathLst>
                <a:path w="5473065" h="759460">
                  <a:moveTo>
                    <a:pt x="5472684" y="0"/>
                  </a:moveTo>
                  <a:lnTo>
                    <a:pt x="379475" y="0"/>
                  </a:lnTo>
                  <a:lnTo>
                    <a:pt x="0" y="379475"/>
                  </a:lnTo>
                  <a:lnTo>
                    <a:pt x="379475" y="758951"/>
                  </a:lnTo>
                  <a:lnTo>
                    <a:pt x="5472684" y="758951"/>
                  </a:lnTo>
                  <a:lnTo>
                    <a:pt x="5472684" y="0"/>
                  </a:lnTo>
                  <a:close/>
                </a:path>
              </a:pathLst>
            </a:custGeom>
            <a:solidFill>
              <a:srgbClr val="6CAA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26157" y="1604010"/>
              <a:ext cx="5473065" cy="759460"/>
            </a:xfrm>
            <a:custGeom>
              <a:avLst/>
              <a:gdLst/>
              <a:ahLst/>
              <a:cxnLst/>
              <a:rect l="l" t="t" r="r" b="b"/>
              <a:pathLst>
                <a:path w="5473065" h="759460">
                  <a:moveTo>
                    <a:pt x="5472684" y="758951"/>
                  </a:moveTo>
                  <a:lnTo>
                    <a:pt x="379475" y="758951"/>
                  </a:lnTo>
                  <a:lnTo>
                    <a:pt x="0" y="379475"/>
                  </a:lnTo>
                  <a:lnTo>
                    <a:pt x="379475" y="0"/>
                  </a:lnTo>
                  <a:lnTo>
                    <a:pt x="5472684" y="0"/>
                  </a:lnTo>
                  <a:lnTo>
                    <a:pt x="5472684" y="758951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16960" y="1751457"/>
            <a:ext cx="3645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  <a:latin typeface="TeXGyrePagella"/>
                <a:cs typeface="TeXGyrePagella"/>
              </a:rPr>
              <a:t>Tropical Evergreen</a:t>
            </a:r>
            <a:r>
              <a:rPr sz="2400" spc="10" dirty="0">
                <a:solidFill>
                  <a:srgbClr val="000000"/>
                </a:solidFill>
                <a:latin typeface="TeXGyrePagella"/>
                <a:cs typeface="TeXGyrePagella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TeXGyrePagella"/>
                <a:cs typeface="TeXGyrePagella"/>
              </a:rPr>
              <a:t>Forests</a:t>
            </a:r>
            <a:r>
              <a:rPr lang="en-US" sz="2400" spc="-5" dirty="0">
                <a:solidFill>
                  <a:srgbClr val="000000"/>
                </a:solidFill>
                <a:latin typeface="TeXGyrePagella"/>
                <a:cs typeface="TeXGyrePagella"/>
              </a:rPr>
              <a:t>.</a:t>
            </a:r>
            <a:endParaRPr sz="2400" dirty="0">
              <a:latin typeface="TeXGyrePagella"/>
              <a:cs typeface="TeXGyrePagell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33664" y="1590992"/>
            <a:ext cx="5878195" cy="4729480"/>
            <a:chOff x="1633664" y="1590992"/>
            <a:chExt cx="5878195" cy="4729480"/>
          </a:xfrm>
        </p:grpSpPr>
        <p:sp>
          <p:nvSpPr>
            <p:cNvPr id="8" name="object 8"/>
            <p:cNvSpPr/>
            <p:nvPr/>
          </p:nvSpPr>
          <p:spPr>
            <a:xfrm>
              <a:off x="1646681" y="1604010"/>
              <a:ext cx="758951" cy="7589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46681" y="1604010"/>
              <a:ext cx="759460" cy="759460"/>
            </a:xfrm>
            <a:custGeom>
              <a:avLst/>
              <a:gdLst/>
              <a:ahLst/>
              <a:cxnLst/>
              <a:rect l="l" t="t" r="r" b="b"/>
              <a:pathLst>
                <a:path w="759460" h="759460">
                  <a:moveTo>
                    <a:pt x="0" y="379475"/>
                  </a:moveTo>
                  <a:lnTo>
                    <a:pt x="2957" y="331881"/>
                  </a:lnTo>
                  <a:lnTo>
                    <a:pt x="11591" y="286048"/>
                  </a:lnTo>
                  <a:lnTo>
                    <a:pt x="25546" y="242334"/>
                  </a:lnTo>
                  <a:lnTo>
                    <a:pt x="44467" y="201095"/>
                  </a:lnTo>
                  <a:lnTo>
                    <a:pt x="67997" y="162685"/>
                  </a:lnTo>
                  <a:lnTo>
                    <a:pt x="95781" y="127462"/>
                  </a:lnTo>
                  <a:lnTo>
                    <a:pt x="127462" y="95781"/>
                  </a:lnTo>
                  <a:lnTo>
                    <a:pt x="162685" y="67997"/>
                  </a:lnTo>
                  <a:lnTo>
                    <a:pt x="201095" y="44467"/>
                  </a:lnTo>
                  <a:lnTo>
                    <a:pt x="242334" y="25546"/>
                  </a:lnTo>
                  <a:lnTo>
                    <a:pt x="286048" y="11591"/>
                  </a:lnTo>
                  <a:lnTo>
                    <a:pt x="331881" y="2957"/>
                  </a:lnTo>
                  <a:lnTo>
                    <a:pt x="379475" y="0"/>
                  </a:lnTo>
                  <a:lnTo>
                    <a:pt x="427070" y="2957"/>
                  </a:lnTo>
                  <a:lnTo>
                    <a:pt x="472903" y="11591"/>
                  </a:lnTo>
                  <a:lnTo>
                    <a:pt x="516617" y="25546"/>
                  </a:lnTo>
                  <a:lnTo>
                    <a:pt x="557856" y="44467"/>
                  </a:lnTo>
                  <a:lnTo>
                    <a:pt x="596266" y="67997"/>
                  </a:lnTo>
                  <a:lnTo>
                    <a:pt x="631489" y="95781"/>
                  </a:lnTo>
                  <a:lnTo>
                    <a:pt x="663170" y="127462"/>
                  </a:lnTo>
                  <a:lnTo>
                    <a:pt x="690954" y="162685"/>
                  </a:lnTo>
                  <a:lnTo>
                    <a:pt x="714484" y="201095"/>
                  </a:lnTo>
                  <a:lnTo>
                    <a:pt x="733405" y="242334"/>
                  </a:lnTo>
                  <a:lnTo>
                    <a:pt x="747360" y="286048"/>
                  </a:lnTo>
                  <a:lnTo>
                    <a:pt x="755994" y="331881"/>
                  </a:lnTo>
                  <a:lnTo>
                    <a:pt x="758951" y="379475"/>
                  </a:lnTo>
                  <a:lnTo>
                    <a:pt x="755994" y="427070"/>
                  </a:lnTo>
                  <a:lnTo>
                    <a:pt x="747360" y="472903"/>
                  </a:lnTo>
                  <a:lnTo>
                    <a:pt x="733405" y="516617"/>
                  </a:lnTo>
                  <a:lnTo>
                    <a:pt x="714484" y="557856"/>
                  </a:lnTo>
                  <a:lnTo>
                    <a:pt x="690954" y="596266"/>
                  </a:lnTo>
                  <a:lnTo>
                    <a:pt x="663170" y="631489"/>
                  </a:lnTo>
                  <a:lnTo>
                    <a:pt x="631489" y="663170"/>
                  </a:lnTo>
                  <a:lnTo>
                    <a:pt x="596266" y="690954"/>
                  </a:lnTo>
                  <a:lnTo>
                    <a:pt x="557856" y="714484"/>
                  </a:lnTo>
                  <a:lnTo>
                    <a:pt x="516617" y="733405"/>
                  </a:lnTo>
                  <a:lnTo>
                    <a:pt x="472903" y="747360"/>
                  </a:lnTo>
                  <a:lnTo>
                    <a:pt x="427070" y="755994"/>
                  </a:lnTo>
                  <a:lnTo>
                    <a:pt x="379475" y="758951"/>
                  </a:lnTo>
                  <a:lnTo>
                    <a:pt x="331881" y="755994"/>
                  </a:lnTo>
                  <a:lnTo>
                    <a:pt x="286048" y="747360"/>
                  </a:lnTo>
                  <a:lnTo>
                    <a:pt x="242334" y="733405"/>
                  </a:lnTo>
                  <a:lnTo>
                    <a:pt x="201095" y="714484"/>
                  </a:lnTo>
                  <a:lnTo>
                    <a:pt x="162685" y="690954"/>
                  </a:lnTo>
                  <a:lnTo>
                    <a:pt x="127462" y="663170"/>
                  </a:lnTo>
                  <a:lnTo>
                    <a:pt x="95781" y="631489"/>
                  </a:lnTo>
                  <a:lnTo>
                    <a:pt x="67997" y="596266"/>
                  </a:lnTo>
                  <a:lnTo>
                    <a:pt x="44467" y="557856"/>
                  </a:lnTo>
                  <a:lnTo>
                    <a:pt x="25546" y="516617"/>
                  </a:lnTo>
                  <a:lnTo>
                    <a:pt x="11591" y="472903"/>
                  </a:lnTo>
                  <a:lnTo>
                    <a:pt x="2957" y="427070"/>
                  </a:lnTo>
                  <a:lnTo>
                    <a:pt x="0" y="37947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26157" y="2590038"/>
              <a:ext cx="5473065" cy="759460"/>
            </a:xfrm>
            <a:custGeom>
              <a:avLst/>
              <a:gdLst/>
              <a:ahLst/>
              <a:cxnLst/>
              <a:rect l="l" t="t" r="r" b="b"/>
              <a:pathLst>
                <a:path w="5473065" h="759460">
                  <a:moveTo>
                    <a:pt x="5472684" y="0"/>
                  </a:moveTo>
                  <a:lnTo>
                    <a:pt x="379475" y="0"/>
                  </a:lnTo>
                  <a:lnTo>
                    <a:pt x="0" y="379475"/>
                  </a:lnTo>
                  <a:lnTo>
                    <a:pt x="379475" y="758951"/>
                  </a:lnTo>
                  <a:lnTo>
                    <a:pt x="5472684" y="758951"/>
                  </a:lnTo>
                  <a:lnTo>
                    <a:pt x="5472684" y="0"/>
                  </a:lnTo>
                  <a:close/>
                </a:path>
              </a:pathLst>
            </a:custGeom>
            <a:solidFill>
              <a:srgbClr val="6CAA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26157" y="2590038"/>
              <a:ext cx="5473065" cy="759460"/>
            </a:xfrm>
            <a:custGeom>
              <a:avLst/>
              <a:gdLst/>
              <a:ahLst/>
              <a:cxnLst/>
              <a:rect l="l" t="t" r="r" b="b"/>
              <a:pathLst>
                <a:path w="5473065" h="759460">
                  <a:moveTo>
                    <a:pt x="5472684" y="758951"/>
                  </a:moveTo>
                  <a:lnTo>
                    <a:pt x="379475" y="758951"/>
                  </a:lnTo>
                  <a:lnTo>
                    <a:pt x="0" y="379475"/>
                  </a:lnTo>
                  <a:lnTo>
                    <a:pt x="379475" y="0"/>
                  </a:lnTo>
                  <a:lnTo>
                    <a:pt x="5472684" y="0"/>
                  </a:lnTo>
                  <a:lnTo>
                    <a:pt x="5472684" y="758951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6681" y="2590038"/>
              <a:ext cx="758951" cy="7589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6681" y="2590038"/>
              <a:ext cx="759460" cy="759460"/>
            </a:xfrm>
            <a:custGeom>
              <a:avLst/>
              <a:gdLst/>
              <a:ahLst/>
              <a:cxnLst/>
              <a:rect l="l" t="t" r="r" b="b"/>
              <a:pathLst>
                <a:path w="759460" h="759460">
                  <a:moveTo>
                    <a:pt x="0" y="379475"/>
                  </a:moveTo>
                  <a:lnTo>
                    <a:pt x="2957" y="331881"/>
                  </a:lnTo>
                  <a:lnTo>
                    <a:pt x="11591" y="286048"/>
                  </a:lnTo>
                  <a:lnTo>
                    <a:pt x="25546" y="242334"/>
                  </a:lnTo>
                  <a:lnTo>
                    <a:pt x="44467" y="201095"/>
                  </a:lnTo>
                  <a:lnTo>
                    <a:pt x="67997" y="162685"/>
                  </a:lnTo>
                  <a:lnTo>
                    <a:pt x="95781" y="127462"/>
                  </a:lnTo>
                  <a:lnTo>
                    <a:pt x="127462" y="95781"/>
                  </a:lnTo>
                  <a:lnTo>
                    <a:pt x="162685" y="67997"/>
                  </a:lnTo>
                  <a:lnTo>
                    <a:pt x="201095" y="44467"/>
                  </a:lnTo>
                  <a:lnTo>
                    <a:pt x="242334" y="25546"/>
                  </a:lnTo>
                  <a:lnTo>
                    <a:pt x="286048" y="11591"/>
                  </a:lnTo>
                  <a:lnTo>
                    <a:pt x="331881" y="2957"/>
                  </a:lnTo>
                  <a:lnTo>
                    <a:pt x="379475" y="0"/>
                  </a:lnTo>
                  <a:lnTo>
                    <a:pt x="427070" y="2957"/>
                  </a:lnTo>
                  <a:lnTo>
                    <a:pt x="472903" y="11591"/>
                  </a:lnTo>
                  <a:lnTo>
                    <a:pt x="516617" y="25546"/>
                  </a:lnTo>
                  <a:lnTo>
                    <a:pt x="557856" y="44467"/>
                  </a:lnTo>
                  <a:lnTo>
                    <a:pt x="596266" y="67997"/>
                  </a:lnTo>
                  <a:lnTo>
                    <a:pt x="631489" y="95781"/>
                  </a:lnTo>
                  <a:lnTo>
                    <a:pt x="663170" y="127462"/>
                  </a:lnTo>
                  <a:lnTo>
                    <a:pt x="690954" y="162685"/>
                  </a:lnTo>
                  <a:lnTo>
                    <a:pt x="714484" y="201095"/>
                  </a:lnTo>
                  <a:lnTo>
                    <a:pt x="733405" y="242334"/>
                  </a:lnTo>
                  <a:lnTo>
                    <a:pt x="747360" y="286048"/>
                  </a:lnTo>
                  <a:lnTo>
                    <a:pt x="755994" y="331881"/>
                  </a:lnTo>
                  <a:lnTo>
                    <a:pt x="758951" y="379475"/>
                  </a:lnTo>
                  <a:lnTo>
                    <a:pt x="755994" y="427070"/>
                  </a:lnTo>
                  <a:lnTo>
                    <a:pt x="747360" y="472903"/>
                  </a:lnTo>
                  <a:lnTo>
                    <a:pt x="733405" y="516617"/>
                  </a:lnTo>
                  <a:lnTo>
                    <a:pt x="714484" y="557856"/>
                  </a:lnTo>
                  <a:lnTo>
                    <a:pt x="690954" y="596266"/>
                  </a:lnTo>
                  <a:lnTo>
                    <a:pt x="663170" y="631489"/>
                  </a:lnTo>
                  <a:lnTo>
                    <a:pt x="631489" y="663170"/>
                  </a:lnTo>
                  <a:lnTo>
                    <a:pt x="596266" y="690954"/>
                  </a:lnTo>
                  <a:lnTo>
                    <a:pt x="557856" y="714484"/>
                  </a:lnTo>
                  <a:lnTo>
                    <a:pt x="516617" y="733405"/>
                  </a:lnTo>
                  <a:lnTo>
                    <a:pt x="472903" y="747360"/>
                  </a:lnTo>
                  <a:lnTo>
                    <a:pt x="427070" y="755994"/>
                  </a:lnTo>
                  <a:lnTo>
                    <a:pt x="379475" y="758951"/>
                  </a:lnTo>
                  <a:lnTo>
                    <a:pt x="331881" y="755994"/>
                  </a:lnTo>
                  <a:lnTo>
                    <a:pt x="286048" y="747360"/>
                  </a:lnTo>
                  <a:lnTo>
                    <a:pt x="242334" y="733405"/>
                  </a:lnTo>
                  <a:lnTo>
                    <a:pt x="201095" y="714484"/>
                  </a:lnTo>
                  <a:lnTo>
                    <a:pt x="162685" y="690954"/>
                  </a:lnTo>
                  <a:lnTo>
                    <a:pt x="127462" y="663170"/>
                  </a:lnTo>
                  <a:lnTo>
                    <a:pt x="95781" y="631489"/>
                  </a:lnTo>
                  <a:lnTo>
                    <a:pt x="67997" y="596266"/>
                  </a:lnTo>
                  <a:lnTo>
                    <a:pt x="44467" y="557856"/>
                  </a:lnTo>
                  <a:lnTo>
                    <a:pt x="25546" y="516617"/>
                  </a:lnTo>
                  <a:lnTo>
                    <a:pt x="11591" y="472903"/>
                  </a:lnTo>
                  <a:lnTo>
                    <a:pt x="2957" y="427070"/>
                  </a:lnTo>
                  <a:lnTo>
                    <a:pt x="0" y="37947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26157" y="3576065"/>
              <a:ext cx="5473065" cy="759460"/>
            </a:xfrm>
            <a:custGeom>
              <a:avLst/>
              <a:gdLst/>
              <a:ahLst/>
              <a:cxnLst/>
              <a:rect l="l" t="t" r="r" b="b"/>
              <a:pathLst>
                <a:path w="5473065" h="759460">
                  <a:moveTo>
                    <a:pt x="5472684" y="0"/>
                  </a:moveTo>
                  <a:lnTo>
                    <a:pt x="379475" y="0"/>
                  </a:lnTo>
                  <a:lnTo>
                    <a:pt x="0" y="379476"/>
                  </a:lnTo>
                  <a:lnTo>
                    <a:pt x="379475" y="758952"/>
                  </a:lnTo>
                  <a:lnTo>
                    <a:pt x="5472684" y="758952"/>
                  </a:lnTo>
                  <a:lnTo>
                    <a:pt x="5472684" y="0"/>
                  </a:lnTo>
                  <a:close/>
                </a:path>
              </a:pathLst>
            </a:custGeom>
            <a:solidFill>
              <a:srgbClr val="6CAA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26157" y="3576065"/>
              <a:ext cx="5473065" cy="759460"/>
            </a:xfrm>
            <a:custGeom>
              <a:avLst/>
              <a:gdLst/>
              <a:ahLst/>
              <a:cxnLst/>
              <a:rect l="l" t="t" r="r" b="b"/>
              <a:pathLst>
                <a:path w="5473065" h="759460">
                  <a:moveTo>
                    <a:pt x="5472684" y="758952"/>
                  </a:moveTo>
                  <a:lnTo>
                    <a:pt x="379475" y="758952"/>
                  </a:lnTo>
                  <a:lnTo>
                    <a:pt x="0" y="379476"/>
                  </a:lnTo>
                  <a:lnTo>
                    <a:pt x="379475" y="0"/>
                  </a:lnTo>
                  <a:lnTo>
                    <a:pt x="5472684" y="0"/>
                  </a:lnTo>
                  <a:lnTo>
                    <a:pt x="5472684" y="758952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46681" y="3576065"/>
              <a:ext cx="758951" cy="7589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46681" y="3576065"/>
              <a:ext cx="759460" cy="759460"/>
            </a:xfrm>
            <a:custGeom>
              <a:avLst/>
              <a:gdLst/>
              <a:ahLst/>
              <a:cxnLst/>
              <a:rect l="l" t="t" r="r" b="b"/>
              <a:pathLst>
                <a:path w="759460" h="759460">
                  <a:moveTo>
                    <a:pt x="0" y="379476"/>
                  </a:moveTo>
                  <a:lnTo>
                    <a:pt x="2957" y="331881"/>
                  </a:lnTo>
                  <a:lnTo>
                    <a:pt x="11591" y="286048"/>
                  </a:lnTo>
                  <a:lnTo>
                    <a:pt x="25546" y="242334"/>
                  </a:lnTo>
                  <a:lnTo>
                    <a:pt x="44467" y="201095"/>
                  </a:lnTo>
                  <a:lnTo>
                    <a:pt x="67997" y="162685"/>
                  </a:lnTo>
                  <a:lnTo>
                    <a:pt x="95781" y="127462"/>
                  </a:lnTo>
                  <a:lnTo>
                    <a:pt x="127462" y="95781"/>
                  </a:lnTo>
                  <a:lnTo>
                    <a:pt x="162685" y="67997"/>
                  </a:lnTo>
                  <a:lnTo>
                    <a:pt x="201095" y="44467"/>
                  </a:lnTo>
                  <a:lnTo>
                    <a:pt x="242334" y="25546"/>
                  </a:lnTo>
                  <a:lnTo>
                    <a:pt x="286048" y="11591"/>
                  </a:lnTo>
                  <a:lnTo>
                    <a:pt x="331881" y="2957"/>
                  </a:lnTo>
                  <a:lnTo>
                    <a:pt x="379475" y="0"/>
                  </a:lnTo>
                  <a:lnTo>
                    <a:pt x="427070" y="2957"/>
                  </a:lnTo>
                  <a:lnTo>
                    <a:pt x="472903" y="11591"/>
                  </a:lnTo>
                  <a:lnTo>
                    <a:pt x="516617" y="25546"/>
                  </a:lnTo>
                  <a:lnTo>
                    <a:pt x="557856" y="44467"/>
                  </a:lnTo>
                  <a:lnTo>
                    <a:pt x="596266" y="67997"/>
                  </a:lnTo>
                  <a:lnTo>
                    <a:pt x="631489" y="95781"/>
                  </a:lnTo>
                  <a:lnTo>
                    <a:pt x="663170" y="127462"/>
                  </a:lnTo>
                  <a:lnTo>
                    <a:pt x="690954" y="162685"/>
                  </a:lnTo>
                  <a:lnTo>
                    <a:pt x="714484" y="201095"/>
                  </a:lnTo>
                  <a:lnTo>
                    <a:pt x="733405" y="242334"/>
                  </a:lnTo>
                  <a:lnTo>
                    <a:pt x="747360" y="286048"/>
                  </a:lnTo>
                  <a:lnTo>
                    <a:pt x="755994" y="331881"/>
                  </a:lnTo>
                  <a:lnTo>
                    <a:pt x="758951" y="379476"/>
                  </a:lnTo>
                  <a:lnTo>
                    <a:pt x="755994" y="427070"/>
                  </a:lnTo>
                  <a:lnTo>
                    <a:pt x="747360" y="472903"/>
                  </a:lnTo>
                  <a:lnTo>
                    <a:pt x="733405" y="516617"/>
                  </a:lnTo>
                  <a:lnTo>
                    <a:pt x="714484" y="557856"/>
                  </a:lnTo>
                  <a:lnTo>
                    <a:pt x="690954" y="596266"/>
                  </a:lnTo>
                  <a:lnTo>
                    <a:pt x="663170" y="631489"/>
                  </a:lnTo>
                  <a:lnTo>
                    <a:pt x="631489" y="663170"/>
                  </a:lnTo>
                  <a:lnTo>
                    <a:pt x="596266" y="690954"/>
                  </a:lnTo>
                  <a:lnTo>
                    <a:pt x="557856" y="714484"/>
                  </a:lnTo>
                  <a:lnTo>
                    <a:pt x="516617" y="733405"/>
                  </a:lnTo>
                  <a:lnTo>
                    <a:pt x="472903" y="747360"/>
                  </a:lnTo>
                  <a:lnTo>
                    <a:pt x="427070" y="755994"/>
                  </a:lnTo>
                  <a:lnTo>
                    <a:pt x="379475" y="758952"/>
                  </a:lnTo>
                  <a:lnTo>
                    <a:pt x="331881" y="755994"/>
                  </a:lnTo>
                  <a:lnTo>
                    <a:pt x="286048" y="747360"/>
                  </a:lnTo>
                  <a:lnTo>
                    <a:pt x="242334" y="733405"/>
                  </a:lnTo>
                  <a:lnTo>
                    <a:pt x="201095" y="714484"/>
                  </a:lnTo>
                  <a:lnTo>
                    <a:pt x="162685" y="690954"/>
                  </a:lnTo>
                  <a:lnTo>
                    <a:pt x="127462" y="663170"/>
                  </a:lnTo>
                  <a:lnTo>
                    <a:pt x="95781" y="631489"/>
                  </a:lnTo>
                  <a:lnTo>
                    <a:pt x="67997" y="596266"/>
                  </a:lnTo>
                  <a:lnTo>
                    <a:pt x="44467" y="557856"/>
                  </a:lnTo>
                  <a:lnTo>
                    <a:pt x="25546" y="516617"/>
                  </a:lnTo>
                  <a:lnTo>
                    <a:pt x="11591" y="472903"/>
                  </a:lnTo>
                  <a:lnTo>
                    <a:pt x="2957" y="427070"/>
                  </a:lnTo>
                  <a:lnTo>
                    <a:pt x="0" y="379476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26157" y="4562094"/>
              <a:ext cx="5473065" cy="759460"/>
            </a:xfrm>
            <a:custGeom>
              <a:avLst/>
              <a:gdLst/>
              <a:ahLst/>
              <a:cxnLst/>
              <a:rect l="l" t="t" r="r" b="b"/>
              <a:pathLst>
                <a:path w="5473065" h="759460">
                  <a:moveTo>
                    <a:pt x="5472684" y="0"/>
                  </a:moveTo>
                  <a:lnTo>
                    <a:pt x="379475" y="0"/>
                  </a:lnTo>
                  <a:lnTo>
                    <a:pt x="0" y="379475"/>
                  </a:lnTo>
                  <a:lnTo>
                    <a:pt x="379475" y="758951"/>
                  </a:lnTo>
                  <a:lnTo>
                    <a:pt x="5472684" y="758951"/>
                  </a:lnTo>
                  <a:lnTo>
                    <a:pt x="5472684" y="0"/>
                  </a:lnTo>
                  <a:close/>
                </a:path>
              </a:pathLst>
            </a:custGeom>
            <a:solidFill>
              <a:srgbClr val="6CAA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26157" y="4562094"/>
              <a:ext cx="5473065" cy="759460"/>
            </a:xfrm>
            <a:custGeom>
              <a:avLst/>
              <a:gdLst/>
              <a:ahLst/>
              <a:cxnLst/>
              <a:rect l="l" t="t" r="r" b="b"/>
              <a:pathLst>
                <a:path w="5473065" h="759460">
                  <a:moveTo>
                    <a:pt x="5472684" y="758951"/>
                  </a:moveTo>
                  <a:lnTo>
                    <a:pt x="379475" y="758951"/>
                  </a:lnTo>
                  <a:lnTo>
                    <a:pt x="0" y="379475"/>
                  </a:lnTo>
                  <a:lnTo>
                    <a:pt x="379475" y="0"/>
                  </a:lnTo>
                  <a:lnTo>
                    <a:pt x="5472684" y="0"/>
                  </a:lnTo>
                  <a:lnTo>
                    <a:pt x="5472684" y="758951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46681" y="4562094"/>
              <a:ext cx="758951" cy="7589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46681" y="4562094"/>
              <a:ext cx="759460" cy="759460"/>
            </a:xfrm>
            <a:custGeom>
              <a:avLst/>
              <a:gdLst/>
              <a:ahLst/>
              <a:cxnLst/>
              <a:rect l="l" t="t" r="r" b="b"/>
              <a:pathLst>
                <a:path w="759460" h="759460">
                  <a:moveTo>
                    <a:pt x="0" y="379475"/>
                  </a:moveTo>
                  <a:lnTo>
                    <a:pt x="2957" y="331881"/>
                  </a:lnTo>
                  <a:lnTo>
                    <a:pt x="11591" y="286048"/>
                  </a:lnTo>
                  <a:lnTo>
                    <a:pt x="25546" y="242334"/>
                  </a:lnTo>
                  <a:lnTo>
                    <a:pt x="44467" y="201095"/>
                  </a:lnTo>
                  <a:lnTo>
                    <a:pt x="67997" y="162685"/>
                  </a:lnTo>
                  <a:lnTo>
                    <a:pt x="95781" y="127462"/>
                  </a:lnTo>
                  <a:lnTo>
                    <a:pt x="127462" y="95781"/>
                  </a:lnTo>
                  <a:lnTo>
                    <a:pt x="162685" y="67997"/>
                  </a:lnTo>
                  <a:lnTo>
                    <a:pt x="201095" y="44467"/>
                  </a:lnTo>
                  <a:lnTo>
                    <a:pt x="242334" y="25546"/>
                  </a:lnTo>
                  <a:lnTo>
                    <a:pt x="286048" y="11591"/>
                  </a:lnTo>
                  <a:lnTo>
                    <a:pt x="331881" y="2957"/>
                  </a:lnTo>
                  <a:lnTo>
                    <a:pt x="379475" y="0"/>
                  </a:lnTo>
                  <a:lnTo>
                    <a:pt x="427070" y="2957"/>
                  </a:lnTo>
                  <a:lnTo>
                    <a:pt x="472903" y="11591"/>
                  </a:lnTo>
                  <a:lnTo>
                    <a:pt x="516617" y="25546"/>
                  </a:lnTo>
                  <a:lnTo>
                    <a:pt x="557856" y="44467"/>
                  </a:lnTo>
                  <a:lnTo>
                    <a:pt x="596266" y="67997"/>
                  </a:lnTo>
                  <a:lnTo>
                    <a:pt x="631489" y="95781"/>
                  </a:lnTo>
                  <a:lnTo>
                    <a:pt x="663170" y="127462"/>
                  </a:lnTo>
                  <a:lnTo>
                    <a:pt x="690954" y="162685"/>
                  </a:lnTo>
                  <a:lnTo>
                    <a:pt x="714484" y="201095"/>
                  </a:lnTo>
                  <a:lnTo>
                    <a:pt x="733405" y="242334"/>
                  </a:lnTo>
                  <a:lnTo>
                    <a:pt x="747360" y="286048"/>
                  </a:lnTo>
                  <a:lnTo>
                    <a:pt x="755994" y="331881"/>
                  </a:lnTo>
                  <a:lnTo>
                    <a:pt x="758951" y="379475"/>
                  </a:lnTo>
                  <a:lnTo>
                    <a:pt x="755994" y="427070"/>
                  </a:lnTo>
                  <a:lnTo>
                    <a:pt x="747360" y="472903"/>
                  </a:lnTo>
                  <a:lnTo>
                    <a:pt x="733405" y="516617"/>
                  </a:lnTo>
                  <a:lnTo>
                    <a:pt x="714484" y="557856"/>
                  </a:lnTo>
                  <a:lnTo>
                    <a:pt x="690954" y="596266"/>
                  </a:lnTo>
                  <a:lnTo>
                    <a:pt x="663170" y="631489"/>
                  </a:lnTo>
                  <a:lnTo>
                    <a:pt x="631489" y="663170"/>
                  </a:lnTo>
                  <a:lnTo>
                    <a:pt x="596266" y="690954"/>
                  </a:lnTo>
                  <a:lnTo>
                    <a:pt x="557856" y="714484"/>
                  </a:lnTo>
                  <a:lnTo>
                    <a:pt x="516617" y="733405"/>
                  </a:lnTo>
                  <a:lnTo>
                    <a:pt x="472903" y="747360"/>
                  </a:lnTo>
                  <a:lnTo>
                    <a:pt x="427070" y="755994"/>
                  </a:lnTo>
                  <a:lnTo>
                    <a:pt x="379475" y="758951"/>
                  </a:lnTo>
                  <a:lnTo>
                    <a:pt x="331881" y="755994"/>
                  </a:lnTo>
                  <a:lnTo>
                    <a:pt x="286048" y="747360"/>
                  </a:lnTo>
                  <a:lnTo>
                    <a:pt x="242334" y="733405"/>
                  </a:lnTo>
                  <a:lnTo>
                    <a:pt x="201095" y="714484"/>
                  </a:lnTo>
                  <a:lnTo>
                    <a:pt x="162685" y="690954"/>
                  </a:lnTo>
                  <a:lnTo>
                    <a:pt x="127462" y="663170"/>
                  </a:lnTo>
                  <a:lnTo>
                    <a:pt x="95781" y="631489"/>
                  </a:lnTo>
                  <a:lnTo>
                    <a:pt x="67997" y="596266"/>
                  </a:lnTo>
                  <a:lnTo>
                    <a:pt x="44467" y="557856"/>
                  </a:lnTo>
                  <a:lnTo>
                    <a:pt x="25546" y="516617"/>
                  </a:lnTo>
                  <a:lnTo>
                    <a:pt x="11591" y="472903"/>
                  </a:lnTo>
                  <a:lnTo>
                    <a:pt x="2957" y="427070"/>
                  </a:lnTo>
                  <a:lnTo>
                    <a:pt x="0" y="37947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6157" y="5548121"/>
              <a:ext cx="5473065" cy="759460"/>
            </a:xfrm>
            <a:custGeom>
              <a:avLst/>
              <a:gdLst/>
              <a:ahLst/>
              <a:cxnLst/>
              <a:rect l="l" t="t" r="r" b="b"/>
              <a:pathLst>
                <a:path w="5473065" h="759460">
                  <a:moveTo>
                    <a:pt x="5472684" y="0"/>
                  </a:moveTo>
                  <a:lnTo>
                    <a:pt x="379475" y="0"/>
                  </a:lnTo>
                  <a:lnTo>
                    <a:pt x="0" y="379475"/>
                  </a:lnTo>
                  <a:lnTo>
                    <a:pt x="379475" y="758951"/>
                  </a:lnTo>
                  <a:lnTo>
                    <a:pt x="5472684" y="758951"/>
                  </a:lnTo>
                  <a:lnTo>
                    <a:pt x="5472684" y="0"/>
                  </a:lnTo>
                  <a:close/>
                </a:path>
              </a:pathLst>
            </a:custGeom>
            <a:solidFill>
              <a:srgbClr val="6CAA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6157" y="5548121"/>
              <a:ext cx="5473065" cy="759460"/>
            </a:xfrm>
            <a:custGeom>
              <a:avLst/>
              <a:gdLst/>
              <a:ahLst/>
              <a:cxnLst/>
              <a:rect l="l" t="t" r="r" b="b"/>
              <a:pathLst>
                <a:path w="5473065" h="759460">
                  <a:moveTo>
                    <a:pt x="5472684" y="758951"/>
                  </a:moveTo>
                  <a:lnTo>
                    <a:pt x="379475" y="758951"/>
                  </a:lnTo>
                  <a:lnTo>
                    <a:pt x="0" y="379475"/>
                  </a:lnTo>
                  <a:lnTo>
                    <a:pt x="379475" y="0"/>
                  </a:lnTo>
                  <a:lnTo>
                    <a:pt x="5472684" y="0"/>
                  </a:lnTo>
                  <a:lnTo>
                    <a:pt x="5472684" y="758951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10992" y="2737484"/>
            <a:ext cx="4655185" cy="3205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234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eXGyrePagella"/>
                <a:cs typeface="TeXGyrePagella"/>
              </a:rPr>
              <a:t>Tropical Deciduous</a:t>
            </a:r>
            <a:r>
              <a:rPr sz="2400" dirty="0">
                <a:latin typeface="TeXGyrePagella"/>
                <a:cs typeface="TeXGyrePagella"/>
              </a:rPr>
              <a:t> </a:t>
            </a:r>
            <a:r>
              <a:rPr sz="2400" spc="-10" dirty="0">
                <a:latin typeface="TeXGyrePagella"/>
                <a:cs typeface="TeXGyrePagella"/>
              </a:rPr>
              <a:t>Forests</a:t>
            </a:r>
            <a:r>
              <a:rPr lang="en-US" sz="2400" spc="-10" dirty="0">
                <a:latin typeface="TeXGyrePagella"/>
                <a:cs typeface="TeXGyrePagella"/>
              </a:rPr>
              <a:t>.</a:t>
            </a:r>
            <a:endParaRPr sz="2400" dirty="0">
              <a:latin typeface="TeXGyrePagella"/>
              <a:cs typeface="TeXGyrePagella"/>
            </a:endParaRPr>
          </a:p>
          <a:p>
            <a:pPr marL="1112520" marR="5080" indent="-1100455">
              <a:lnSpc>
                <a:spcPct val="269600"/>
              </a:lnSpc>
            </a:pPr>
            <a:r>
              <a:rPr sz="2400" spc="-5" dirty="0">
                <a:latin typeface="TeXGyrePagella"/>
                <a:cs typeface="TeXGyrePagella"/>
              </a:rPr>
              <a:t>Tropical Thorn Forests and </a:t>
            </a:r>
            <a:r>
              <a:rPr sz="2400" dirty="0">
                <a:latin typeface="TeXGyrePagella"/>
                <a:cs typeface="TeXGyrePagella"/>
              </a:rPr>
              <a:t>Scrubs</a:t>
            </a:r>
            <a:r>
              <a:rPr lang="en-US" sz="2400" dirty="0">
                <a:latin typeface="TeXGyrePagella"/>
                <a:cs typeface="TeXGyrePagella"/>
              </a:rPr>
              <a:t>.</a:t>
            </a:r>
            <a:r>
              <a:rPr sz="2400" dirty="0">
                <a:latin typeface="TeXGyrePagella"/>
                <a:cs typeface="TeXGyrePagella"/>
              </a:rPr>
              <a:t>  </a:t>
            </a:r>
            <a:r>
              <a:rPr sz="2400" spc="-5" dirty="0">
                <a:latin typeface="TeXGyrePagella"/>
                <a:cs typeface="TeXGyrePagella"/>
              </a:rPr>
              <a:t>Montane Forests  </a:t>
            </a:r>
            <a:r>
              <a:rPr lang="en-US" sz="2400" spc="-5" dirty="0">
                <a:latin typeface="TeXGyrePagella"/>
                <a:cs typeface="TeXGyrePagella"/>
              </a:rPr>
              <a:t>.</a:t>
            </a:r>
          </a:p>
          <a:p>
            <a:pPr marL="1112520" marR="5080" indent="-1100455">
              <a:lnSpc>
                <a:spcPct val="269600"/>
              </a:lnSpc>
            </a:pPr>
            <a:r>
              <a:rPr lang="en-US" sz="2400" spc="-5" dirty="0">
                <a:latin typeface="TeXGyrePagella"/>
                <a:cs typeface="TeXGyrePagella"/>
              </a:rPr>
              <a:t>	</a:t>
            </a:r>
            <a:r>
              <a:rPr sz="2400" spc="-5" dirty="0">
                <a:latin typeface="TeXGyrePagella"/>
                <a:cs typeface="TeXGyrePagella"/>
              </a:rPr>
              <a:t>Mangrove</a:t>
            </a:r>
            <a:r>
              <a:rPr sz="2400" dirty="0">
                <a:latin typeface="TeXGyrePagella"/>
                <a:cs typeface="TeXGyrePagella"/>
              </a:rPr>
              <a:t> </a:t>
            </a:r>
            <a:r>
              <a:rPr sz="2400" spc="-10" dirty="0">
                <a:latin typeface="TeXGyrePagella"/>
                <a:cs typeface="TeXGyrePagella"/>
              </a:rPr>
              <a:t>Forests</a:t>
            </a:r>
            <a:r>
              <a:rPr lang="en-US" sz="2400" spc="-10" dirty="0">
                <a:latin typeface="TeXGyrePagella"/>
                <a:cs typeface="TeXGyrePagella"/>
              </a:rPr>
              <a:t>.</a:t>
            </a:r>
            <a:endParaRPr sz="2400" dirty="0">
              <a:latin typeface="TeXGyrePagella"/>
              <a:cs typeface="TeXGyrePagell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33727" y="5535167"/>
            <a:ext cx="784860" cy="784860"/>
            <a:chOff x="1633727" y="5535167"/>
            <a:chExt cx="784860" cy="784860"/>
          </a:xfrm>
        </p:grpSpPr>
        <p:sp>
          <p:nvSpPr>
            <p:cNvPr id="26" name="object 26"/>
            <p:cNvSpPr/>
            <p:nvPr/>
          </p:nvSpPr>
          <p:spPr>
            <a:xfrm>
              <a:off x="1646681" y="5548121"/>
              <a:ext cx="758951" cy="7589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6681" y="5548121"/>
              <a:ext cx="759460" cy="759460"/>
            </a:xfrm>
            <a:custGeom>
              <a:avLst/>
              <a:gdLst/>
              <a:ahLst/>
              <a:cxnLst/>
              <a:rect l="l" t="t" r="r" b="b"/>
              <a:pathLst>
                <a:path w="759460" h="759460">
                  <a:moveTo>
                    <a:pt x="0" y="379475"/>
                  </a:moveTo>
                  <a:lnTo>
                    <a:pt x="2957" y="331876"/>
                  </a:lnTo>
                  <a:lnTo>
                    <a:pt x="11591" y="286040"/>
                  </a:lnTo>
                  <a:lnTo>
                    <a:pt x="25546" y="242324"/>
                  </a:lnTo>
                  <a:lnTo>
                    <a:pt x="44467" y="201083"/>
                  </a:lnTo>
                  <a:lnTo>
                    <a:pt x="67997" y="162674"/>
                  </a:lnTo>
                  <a:lnTo>
                    <a:pt x="95781" y="127452"/>
                  </a:lnTo>
                  <a:lnTo>
                    <a:pt x="127462" y="95772"/>
                  </a:lnTo>
                  <a:lnTo>
                    <a:pt x="162685" y="67990"/>
                  </a:lnTo>
                  <a:lnTo>
                    <a:pt x="201095" y="44462"/>
                  </a:lnTo>
                  <a:lnTo>
                    <a:pt x="242334" y="25543"/>
                  </a:lnTo>
                  <a:lnTo>
                    <a:pt x="286048" y="11589"/>
                  </a:lnTo>
                  <a:lnTo>
                    <a:pt x="331881" y="2956"/>
                  </a:lnTo>
                  <a:lnTo>
                    <a:pt x="379475" y="0"/>
                  </a:lnTo>
                  <a:lnTo>
                    <a:pt x="427070" y="2956"/>
                  </a:lnTo>
                  <a:lnTo>
                    <a:pt x="472903" y="11589"/>
                  </a:lnTo>
                  <a:lnTo>
                    <a:pt x="516617" y="25543"/>
                  </a:lnTo>
                  <a:lnTo>
                    <a:pt x="557856" y="44462"/>
                  </a:lnTo>
                  <a:lnTo>
                    <a:pt x="596266" y="67990"/>
                  </a:lnTo>
                  <a:lnTo>
                    <a:pt x="631489" y="95772"/>
                  </a:lnTo>
                  <a:lnTo>
                    <a:pt x="663170" y="127452"/>
                  </a:lnTo>
                  <a:lnTo>
                    <a:pt x="690954" y="162674"/>
                  </a:lnTo>
                  <a:lnTo>
                    <a:pt x="714484" y="201083"/>
                  </a:lnTo>
                  <a:lnTo>
                    <a:pt x="733405" y="242324"/>
                  </a:lnTo>
                  <a:lnTo>
                    <a:pt x="747360" y="286040"/>
                  </a:lnTo>
                  <a:lnTo>
                    <a:pt x="755994" y="331876"/>
                  </a:lnTo>
                  <a:lnTo>
                    <a:pt x="758951" y="379475"/>
                  </a:lnTo>
                  <a:lnTo>
                    <a:pt x="755994" y="427075"/>
                  </a:lnTo>
                  <a:lnTo>
                    <a:pt x="747360" y="472911"/>
                  </a:lnTo>
                  <a:lnTo>
                    <a:pt x="733405" y="516627"/>
                  </a:lnTo>
                  <a:lnTo>
                    <a:pt x="714484" y="557868"/>
                  </a:lnTo>
                  <a:lnTo>
                    <a:pt x="690954" y="596277"/>
                  </a:lnTo>
                  <a:lnTo>
                    <a:pt x="663170" y="631499"/>
                  </a:lnTo>
                  <a:lnTo>
                    <a:pt x="631489" y="663179"/>
                  </a:lnTo>
                  <a:lnTo>
                    <a:pt x="596266" y="690961"/>
                  </a:lnTo>
                  <a:lnTo>
                    <a:pt x="557856" y="714489"/>
                  </a:lnTo>
                  <a:lnTo>
                    <a:pt x="516617" y="733408"/>
                  </a:lnTo>
                  <a:lnTo>
                    <a:pt x="472903" y="747362"/>
                  </a:lnTo>
                  <a:lnTo>
                    <a:pt x="427070" y="755995"/>
                  </a:lnTo>
                  <a:lnTo>
                    <a:pt x="379475" y="758951"/>
                  </a:lnTo>
                  <a:lnTo>
                    <a:pt x="331881" y="755995"/>
                  </a:lnTo>
                  <a:lnTo>
                    <a:pt x="286048" y="747362"/>
                  </a:lnTo>
                  <a:lnTo>
                    <a:pt x="242334" y="733408"/>
                  </a:lnTo>
                  <a:lnTo>
                    <a:pt x="201095" y="714489"/>
                  </a:lnTo>
                  <a:lnTo>
                    <a:pt x="162685" y="690961"/>
                  </a:lnTo>
                  <a:lnTo>
                    <a:pt x="127462" y="663179"/>
                  </a:lnTo>
                  <a:lnTo>
                    <a:pt x="95781" y="631499"/>
                  </a:lnTo>
                  <a:lnTo>
                    <a:pt x="67997" y="596277"/>
                  </a:lnTo>
                  <a:lnTo>
                    <a:pt x="44467" y="557868"/>
                  </a:lnTo>
                  <a:lnTo>
                    <a:pt x="25546" y="516627"/>
                  </a:lnTo>
                  <a:lnTo>
                    <a:pt x="11591" y="472911"/>
                  </a:lnTo>
                  <a:lnTo>
                    <a:pt x="2957" y="427075"/>
                  </a:lnTo>
                  <a:lnTo>
                    <a:pt x="0" y="37947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</TotalTime>
  <Words>1625</Words>
  <Application>Microsoft Office PowerPoint</Application>
  <PresentationFormat>On-screen Show (4:3)</PresentationFormat>
  <Paragraphs>162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Palladio Uralic</vt:lpstr>
      <vt:lpstr>TeXGyrePagella</vt:lpstr>
      <vt:lpstr>Office Theme</vt:lpstr>
      <vt:lpstr>PowerPoint Presentation</vt:lpstr>
      <vt:lpstr> The variety of Flora and Fauna in  a given geographical area is called  biodiversity of that area.</vt:lpstr>
      <vt:lpstr>PowerPoint Presentation</vt:lpstr>
      <vt:lpstr>PowerPoint Presentation</vt:lpstr>
      <vt:lpstr>THREATS TO BIODIVERSITY.</vt:lpstr>
      <vt:lpstr>PowerPoint Presentation</vt:lpstr>
      <vt:lpstr>A forest is a large area of land covered  with trees or other woody vegetation.  Forests are the dominant terrestrial  ecosystem of Earth, and are  distributed across the globe.</vt:lpstr>
      <vt:lpstr>PowerPoint Presentation</vt:lpstr>
      <vt:lpstr>Tropical Evergreen Forests.</vt:lpstr>
      <vt:lpstr>PowerPoint Presentation</vt:lpstr>
      <vt:lpstr> The state of Forest Report does not differentiate  between natural forests and plantations. Therefore, these reports fail to deliver accurate  information about actual loss of natural forests.</vt:lpstr>
      <vt:lpstr>PowerPoint Presentation</vt:lpstr>
      <vt:lpstr>PowerPoint Presentation</vt:lpstr>
      <vt:lpstr>CLASSIFICATION OF SPECIES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  Species</vt:lpstr>
      <vt:lpstr>FACTORS RESPONSIBLE FOR DEPLETION OF THE FLORA AND FAUNA</vt:lpstr>
      <vt:lpstr>DEVELOPMENTAL ACTIVITIES</vt:lpstr>
      <vt:lpstr>PowerPoint Presentation</vt:lpstr>
      <vt:lpstr>PowerPoint Presentation</vt:lpstr>
      <vt:lpstr>PowerPoint Presentation</vt:lpstr>
      <vt:lpstr>PowerPoint Presentation</vt:lpstr>
      <vt:lpstr>Loss of cultural diversity</vt:lpstr>
      <vt:lpstr>CONSERVATION OF FOREST AND WILDLIFE</vt:lpstr>
      <vt:lpstr>PowerPoint Presentation</vt:lpstr>
      <vt:lpstr>PowerPoint Presentation</vt:lpstr>
      <vt:lpstr>1. Reserved Forests</vt:lpstr>
      <vt:lpstr>2. Protected Forests</vt:lpstr>
      <vt:lpstr>3. Unclassed Forests</vt:lpstr>
      <vt:lpstr>PowerPoint Presentation</vt:lpstr>
      <vt:lpstr>PowerPoint Presentation</vt:lpstr>
      <vt:lpstr>PowerPoint Presentation</vt:lpstr>
      <vt:lpstr>Forest conservation act, 1980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Emil C Aneesh</cp:lastModifiedBy>
  <cp:revision>34</cp:revision>
  <dcterms:created xsi:type="dcterms:W3CDTF">2020-07-04T13:54:06Z</dcterms:created>
  <dcterms:modified xsi:type="dcterms:W3CDTF">2025-05-26T18:07:17Z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2016-06-12T00:00:00Z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2020-07-04T00:00:00Z</vt:filetime>
  </property>
</Properties>
</file>